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sldIdLst>
    <p:sldId id="256" r:id="rId5"/>
    <p:sldId id="479" r:id="rId6"/>
    <p:sldId id="257" r:id="rId7"/>
    <p:sldId id="258" r:id="rId8"/>
    <p:sldId id="259" r:id="rId9"/>
    <p:sldId id="260" r:id="rId10"/>
    <p:sldId id="261" r:id="rId11"/>
    <p:sldId id="263" r:id="rId12"/>
    <p:sldId id="262" r:id="rId13"/>
    <p:sldId id="264" r:id="rId14"/>
    <p:sldId id="265" r:id="rId15"/>
    <p:sldId id="266" r:id="rId16"/>
    <p:sldId id="293" r:id="rId17"/>
    <p:sldId id="295" r:id="rId18"/>
    <p:sldId id="297" r:id="rId19"/>
    <p:sldId id="299" r:id="rId20"/>
    <p:sldId id="298" r:id="rId21"/>
    <p:sldId id="300" r:id="rId22"/>
    <p:sldId id="305" r:id="rId23"/>
    <p:sldId id="301" r:id="rId24"/>
    <p:sldId id="302" r:id="rId25"/>
    <p:sldId id="306" r:id="rId26"/>
    <p:sldId id="303" r:id="rId27"/>
    <p:sldId id="304" r:id="rId28"/>
    <p:sldId id="307" r:id="rId29"/>
    <p:sldId id="296" r:id="rId30"/>
    <p:sldId id="309" r:id="rId31"/>
    <p:sldId id="310" r:id="rId32"/>
    <p:sldId id="311" r:id="rId33"/>
    <p:sldId id="312" r:id="rId34"/>
    <p:sldId id="313" r:id="rId35"/>
    <p:sldId id="314" r:id="rId36"/>
    <p:sldId id="316" r:id="rId37"/>
    <p:sldId id="317" r:id="rId38"/>
    <p:sldId id="318" r:id="rId39"/>
    <p:sldId id="319" r:id="rId40"/>
    <p:sldId id="321" r:id="rId41"/>
    <p:sldId id="322" r:id="rId42"/>
    <p:sldId id="323" r:id="rId43"/>
    <p:sldId id="324" r:id="rId44"/>
    <p:sldId id="325" r:id="rId45"/>
    <p:sldId id="326"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7"/>
    <p:restoredTop sz="94634"/>
  </p:normalViewPr>
  <p:slideViewPr>
    <p:cSldViewPr snapToGrid="0" snapToObjects="1">
      <p:cViewPr varScale="1">
        <p:scale>
          <a:sx n="83" d="100"/>
          <a:sy n="83" d="100"/>
        </p:scale>
        <p:origin x="4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2F78C-C465-4F42-B4DB-BC86CD42F286}" type="datetimeFigureOut">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A7726-7FCF-7447-A745-55A51E4DD8AD}" type="slidenum">
              <a:t>‹#›</a:t>
            </a:fld>
            <a:endParaRPr lang="en-US"/>
          </a:p>
        </p:txBody>
      </p:sp>
    </p:spTree>
    <p:extLst>
      <p:ext uri="{BB962C8B-B14F-4D97-AF65-F5344CB8AC3E}">
        <p14:creationId xmlns:p14="http://schemas.microsoft.com/office/powerpoint/2010/main" val="107834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3878280" y="8926560"/>
            <a:ext cx="2966760" cy="469440"/>
          </a:xfrm>
          <a:prstGeom prst="rect">
            <a:avLst/>
          </a:prstGeom>
        </p:spPr>
        <p:txBody>
          <a:bodyPr anchor="b"/>
          <a:lstStyle/>
          <a:p>
            <a:pPr algn="r">
              <a:lnSpc>
                <a:spcPct val="100000"/>
              </a:lnSpc>
            </a:pPr>
            <a:fld id="{12C5271E-65FA-4969-BBBB-E54777969245}" type="slidenum">
              <a:rPr lang="en-US" sz="1200">
                <a:latin typeface="Times New Roman" panose="02020603050405020304"/>
              </a:rPr>
              <a:t>13</a:t>
            </a:fld>
            <a:endParaRPr lang="en-US" sz="1200">
              <a:latin typeface="Times New Roman" panose="02020603050405020304"/>
            </a:endParaRPr>
          </a:p>
        </p:txBody>
      </p:sp>
      <p:sp>
        <p:nvSpPr>
          <p:cNvPr id="547" name="PlaceHolder 2"/>
          <p:cNvSpPr>
            <a:spLocks noGrp="1"/>
          </p:cNvSpPr>
          <p:nvPr>
            <p:ph type="body"/>
          </p:nvPr>
        </p:nvSpPr>
        <p:spPr>
          <a:xfrm>
            <a:off x="912960" y="4464000"/>
            <a:ext cx="5019480" cy="4227120"/>
          </a:xfrm>
          <a:prstGeom prst="rect">
            <a:avLst/>
          </a:prstGeom>
        </p:spPr>
        <p:txBody>
          <a:bodyPr/>
          <a:lstStyle/>
          <a:p>
            <a:endParaRPr/>
          </a:p>
        </p:txBody>
      </p:sp>
    </p:spTree>
    <p:extLst>
      <p:ext uri="{BB962C8B-B14F-4D97-AF65-F5344CB8AC3E}">
        <p14:creationId xmlns:p14="http://schemas.microsoft.com/office/powerpoint/2010/main" val="416586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3878280" y="8926560"/>
            <a:ext cx="2966760" cy="469440"/>
          </a:xfrm>
          <a:prstGeom prst="rect">
            <a:avLst/>
          </a:prstGeom>
        </p:spPr>
        <p:txBody>
          <a:bodyPr anchor="b"/>
          <a:lstStyle/>
          <a:p>
            <a:pPr algn="r">
              <a:lnSpc>
                <a:spcPct val="100000"/>
              </a:lnSpc>
            </a:pPr>
            <a:fld id="{12C5271E-65FA-4969-BBBB-E54777969245}" type="slidenum">
              <a:rPr lang="en-US" sz="1200">
                <a:latin typeface="Times New Roman" panose="02020603050405020304"/>
              </a:rPr>
              <a:t>26</a:t>
            </a:fld>
            <a:endParaRPr lang="en-US" sz="1200">
              <a:latin typeface="Times New Roman" panose="02020603050405020304"/>
            </a:endParaRPr>
          </a:p>
        </p:txBody>
      </p:sp>
      <p:sp>
        <p:nvSpPr>
          <p:cNvPr id="547" name="PlaceHolder 2"/>
          <p:cNvSpPr>
            <a:spLocks noGrp="1"/>
          </p:cNvSpPr>
          <p:nvPr>
            <p:ph type="body"/>
          </p:nvPr>
        </p:nvSpPr>
        <p:spPr>
          <a:xfrm>
            <a:off x="912960" y="4464000"/>
            <a:ext cx="5019480" cy="4227120"/>
          </a:xfrm>
          <a:prstGeom prst="rect">
            <a:avLst/>
          </a:prstGeom>
        </p:spPr>
        <p:txBody>
          <a:bodyPr/>
          <a:lstStyle/>
          <a:p>
            <a:endParaRPr/>
          </a:p>
        </p:txBody>
      </p:sp>
    </p:spTree>
    <p:extLst>
      <p:ext uri="{BB962C8B-B14F-4D97-AF65-F5344CB8AC3E}">
        <p14:creationId xmlns:p14="http://schemas.microsoft.com/office/powerpoint/2010/main" val="261813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56FF-753E-3E4E-A71E-4E69492F0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C07066-1C48-9A46-8CFC-F9C895E46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67F95A-05A1-1043-832D-89187C72652D}"/>
              </a:ext>
            </a:extLst>
          </p:cNvPr>
          <p:cNvSpPr>
            <a:spLocks noGrp="1"/>
          </p:cNvSpPr>
          <p:nvPr>
            <p:ph type="dt" sz="half" idx="10"/>
          </p:nvPr>
        </p:nvSpPr>
        <p:spPr/>
        <p:txBody>
          <a:bodyPr/>
          <a:lstStyle/>
          <a:p>
            <a:fld id="{1A5D1620-5950-4F37-BFF4-91B0B5FDCAA6}" type="datetime1">
              <a:rPr lang="en-US" smtClean="0"/>
              <a:t>10/1/2023</a:t>
            </a:fld>
            <a:endParaRPr lang="en-US"/>
          </a:p>
        </p:txBody>
      </p:sp>
      <p:sp>
        <p:nvSpPr>
          <p:cNvPr id="5" name="Footer Placeholder 4">
            <a:extLst>
              <a:ext uri="{FF2B5EF4-FFF2-40B4-BE49-F238E27FC236}">
                <a16:creationId xmlns:a16="http://schemas.microsoft.com/office/drawing/2014/main" id="{0ED096BF-AAD7-EF46-95B3-03FFBC2C5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B66A7-3A92-0E47-9FA5-50677DD71D54}"/>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1485368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730D-F871-2D42-A8F7-BD49D5D3D2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4E742-0DFA-2640-A522-6C23E92192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03408-B2F1-B14D-B587-6347E510902D}"/>
              </a:ext>
            </a:extLst>
          </p:cNvPr>
          <p:cNvSpPr>
            <a:spLocks noGrp="1"/>
          </p:cNvSpPr>
          <p:nvPr>
            <p:ph type="dt" sz="half" idx="10"/>
          </p:nvPr>
        </p:nvSpPr>
        <p:spPr/>
        <p:txBody>
          <a:bodyPr/>
          <a:lstStyle/>
          <a:p>
            <a:fld id="{C75107C0-5EFE-46DA-B35D-A91F26BFC72D}" type="datetime1">
              <a:rPr lang="en-US" smtClean="0"/>
              <a:t>10/1/2023</a:t>
            </a:fld>
            <a:endParaRPr lang="en-US"/>
          </a:p>
        </p:txBody>
      </p:sp>
      <p:sp>
        <p:nvSpPr>
          <p:cNvPr id="5" name="Footer Placeholder 4">
            <a:extLst>
              <a:ext uri="{FF2B5EF4-FFF2-40B4-BE49-F238E27FC236}">
                <a16:creationId xmlns:a16="http://schemas.microsoft.com/office/drawing/2014/main" id="{FEEE9AA0-8CE9-544A-9A35-9E356FFF6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E9EA5-03C0-504F-9570-DB7EDA3E3A59}"/>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90699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410A5F-5EFD-3847-BA55-113F3B7A4C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F4C04-63CA-A446-97FD-1ED7575230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442A1-A359-7747-8486-A56AB3E73BE2}"/>
              </a:ext>
            </a:extLst>
          </p:cNvPr>
          <p:cNvSpPr>
            <a:spLocks noGrp="1"/>
          </p:cNvSpPr>
          <p:nvPr>
            <p:ph type="dt" sz="half" idx="10"/>
          </p:nvPr>
        </p:nvSpPr>
        <p:spPr/>
        <p:txBody>
          <a:bodyPr/>
          <a:lstStyle/>
          <a:p>
            <a:fld id="{CA1DE3B0-E616-40DC-AFA5-4C1854A30691}" type="datetime1">
              <a:rPr lang="en-US" smtClean="0"/>
              <a:t>10/1/2023</a:t>
            </a:fld>
            <a:endParaRPr lang="en-US"/>
          </a:p>
        </p:txBody>
      </p:sp>
      <p:sp>
        <p:nvSpPr>
          <p:cNvPr id="5" name="Footer Placeholder 4">
            <a:extLst>
              <a:ext uri="{FF2B5EF4-FFF2-40B4-BE49-F238E27FC236}">
                <a16:creationId xmlns:a16="http://schemas.microsoft.com/office/drawing/2014/main" id="{3EFF1D85-B480-694F-A61A-661BC07C0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A448D-DCA2-8549-A56F-27DA06B98F02}"/>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679669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6000" y="681120"/>
            <a:ext cx="5187360" cy="1731840"/>
          </a:xfrm>
          <a:prstGeom prst="rect">
            <a:avLst/>
          </a:prstGeom>
        </p:spPr>
        <p:txBody>
          <a:bodyPr lIns="0" tIns="0" rIns="0" bIns="0" anchor="ctr"/>
          <a:lstStyle/>
          <a:p>
            <a:endParaRPr/>
          </a:p>
        </p:txBody>
      </p:sp>
      <p:sp>
        <p:nvSpPr>
          <p:cNvPr id="9" name="PlaceHolder 2"/>
          <p:cNvSpPr>
            <a:spLocks noGrp="1"/>
          </p:cNvSpPr>
          <p:nvPr>
            <p:ph type="subTitle"/>
          </p:nvPr>
        </p:nvSpPr>
        <p:spPr>
          <a:xfrm>
            <a:off x="609600" y="1604640"/>
            <a:ext cx="10972320" cy="3977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00680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A105-D7B4-2345-9339-32F9BD99F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3F155-1EBE-884C-B0B4-ABB8B3D33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485B9-1E20-5142-A794-E057246D672C}"/>
              </a:ext>
            </a:extLst>
          </p:cNvPr>
          <p:cNvSpPr>
            <a:spLocks noGrp="1"/>
          </p:cNvSpPr>
          <p:nvPr>
            <p:ph type="dt" sz="half" idx="10"/>
          </p:nvPr>
        </p:nvSpPr>
        <p:spPr/>
        <p:txBody>
          <a:bodyPr/>
          <a:lstStyle/>
          <a:p>
            <a:fld id="{75B81F59-F3D8-4DBB-8659-36A3CCB0E3B1}" type="datetime1">
              <a:rPr lang="en-US" smtClean="0"/>
              <a:t>10/1/2023</a:t>
            </a:fld>
            <a:endParaRPr lang="en-US"/>
          </a:p>
        </p:txBody>
      </p:sp>
      <p:sp>
        <p:nvSpPr>
          <p:cNvPr id="5" name="Footer Placeholder 4">
            <a:extLst>
              <a:ext uri="{FF2B5EF4-FFF2-40B4-BE49-F238E27FC236}">
                <a16:creationId xmlns:a16="http://schemas.microsoft.com/office/drawing/2014/main" id="{91A90A33-F711-CE48-88AA-DEB726D0B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C9174-69B6-BE4C-92B6-300CD0AE6358}"/>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30251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76F5-C1EE-FB4D-B574-A078F779C7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382F92-198F-5943-AAF4-83DF27193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716E1E-C360-ED44-B6CC-AE018D907B07}"/>
              </a:ext>
            </a:extLst>
          </p:cNvPr>
          <p:cNvSpPr>
            <a:spLocks noGrp="1"/>
          </p:cNvSpPr>
          <p:nvPr>
            <p:ph type="dt" sz="half" idx="10"/>
          </p:nvPr>
        </p:nvSpPr>
        <p:spPr/>
        <p:txBody>
          <a:bodyPr/>
          <a:lstStyle/>
          <a:p>
            <a:fld id="{19D7ED2D-9C53-448D-B593-A37A94AD9616}" type="datetime1">
              <a:rPr lang="en-US" smtClean="0"/>
              <a:t>10/1/2023</a:t>
            </a:fld>
            <a:endParaRPr lang="en-US"/>
          </a:p>
        </p:txBody>
      </p:sp>
      <p:sp>
        <p:nvSpPr>
          <p:cNvPr id="5" name="Footer Placeholder 4">
            <a:extLst>
              <a:ext uri="{FF2B5EF4-FFF2-40B4-BE49-F238E27FC236}">
                <a16:creationId xmlns:a16="http://schemas.microsoft.com/office/drawing/2014/main" id="{5C94EACA-D011-C84A-96A0-D8778D29F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64F7B-C66F-6F4F-B4B0-1F0F63F34C8A}"/>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5160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3499-F6C2-6E44-810C-8B81AE275E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3E032-CB57-8D4F-B582-0198F138BB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0540DD-FBC4-3842-A42C-36D222F026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EF3743-CB15-F24C-81A9-6860FF599043}"/>
              </a:ext>
            </a:extLst>
          </p:cNvPr>
          <p:cNvSpPr>
            <a:spLocks noGrp="1"/>
          </p:cNvSpPr>
          <p:nvPr>
            <p:ph type="dt" sz="half" idx="10"/>
          </p:nvPr>
        </p:nvSpPr>
        <p:spPr/>
        <p:txBody>
          <a:bodyPr/>
          <a:lstStyle/>
          <a:p>
            <a:fld id="{1A71AF2A-AA73-468D-A146-1E4B3E68895D}" type="datetime1">
              <a:rPr lang="en-US" smtClean="0"/>
              <a:t>10/1/2023</a:t>
            </a:fld>
            <a:endParaRPr lang="en-US"/>
          </a:p>
        </p:txBody>
      </p:sp>
      <p:sp>
        <p:nvSpPr>
          <p:cNvPr id="6" name="Footer Placeholder 5">
            <a:extLst>
              <a:ext uri="{FF2B5EF4-FFF2-40B4-BE49-F238E27FC236}">
                <a16:creationId xmlns:a16="http://schemas.microsoft.com/office/drawing/2014/main" id="{C0DE163D-825D-014B-8396-7DCA33AC1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E88D25-3233-E34F-BA44-85570E52B5C2}"/>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401846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7DC-A9FD-BF4C-AC56-90316A879B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62FEA-0764-484B-AA49-75F05868E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E9584E-C78E-C84E-838F-7643E5647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259CF-4404-B046-811E-1A4867AE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54C63-EE67-AF46-864F-2CFB6382F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6D4133-1DE4-314F-993B-A24FB44F49EE}"/>
              </a:ext>
            </a:extLst>
          </p:cNvPr>
          <p:cNvSpPr>
            <a:spLocks noGrp="1"/>
          </p:cNvSpPr>
          <p:nvPr>
            <p:ph type="dt" sz="half" idx="10"/>
          </p:nvPr>
        </p:nvSpPr>
        <p:spPr/>
        <p:txBody>
          <a:bodyPr/>
          <a:lstStyle/>
          <a:p>
            <a:fld id="{24080FD5-0EF6-4EB1-979E-8A703E3F9D42}" type="datetime1">
              <a:rPr lang="en-US" smtClean="0"/>
              <a:t>10/1/2023</a:t>
            </a:fld>
            <a:endParaRPr lang="en-US"/>
          </a:p>
        </p:txBody>
      </p:sp>
      <p:sp>
        <p:nvSpPr>
          <p:cNvPr id="8" name="Footer Placeholder 7">
            <a:extLst>
              <a:ext uri="{FF2B5EF4-FFF2-40B4-BE49-F238E27FC236}">
                <a16:creationId xmlns:a16="http://schemas.microsoft.com/office/drawing/2014/main" id="{A74DC2C0-844B-4940-A41C-372CF8784D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2491B0-71E5-1149-9391-91ACEB1ABFE8}"/>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61497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9CE9-6B86-0246-9C98-0BECF29C74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7DF482-9D92-3246-9E41-73AE65469D97}"/>
              </a:ext>
            </a:extLst>
          </p:cNvPr>
          <p:cNvSpPr>
            <a:spLocks noGrp="1"/>
          </p:cNvSpPr>
          <p:nvPr>
            <p:ph type="dt" sz="half" idx="10"/>
          </p:nvPr>
        </p:nvSpPr>
        <p:spPr/>
        <p:txBody>
          <a:bodyPr/>
          <a:lstStyle/>
          <a:p>
            <a:fld id="{BCFA2B72-1390-4F24-9CBE-F9F09E4FA5B6}" type="datetime1">
              <a:rPr lang="en-US" smtClean="0"/>
              <a:t>10/1/2023</a:t>
            </a:fld>
            <a:endParaRPr lang="en-US"/>
          </a:p>
        </p:txBody>
      </p:sp>
      <p:sp>
        <p:nvSpPr>
          <p:cNvPr id="4" name="Footer Placeholder 3">
            <a:extLst>
              <a:ext uri="{FF2B5EF4-FFF2-40B4-BE49-F238E27FC236}">
                <a16:creationId xmlns:a16="http://schemas.microsoft.com/office/drawing/2014/main" id="{8B1F17E2-7A03-A948-A00A-B24C13FAE9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6162B-EE5B-2345-BB87-69C20D5751D5}"/>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300074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5BB23-1E3B-3E4D-B942-7B5682840BE8}"/>
              </a:ext>
            </a:extLst>
          </p:cNvPr>
          <p:cNvSpPr>
            <a:spLocks noGrp="1"/>
          </p:cNvSpPr>
          <p:nvPr>
            <p:ph type="dt" sz="half" idx="10"/>
          </p:nvPr>
        </p:nvSpPr>
        <p:spPr/>
        <p:txBody>
          <a:bodyPr/>
          <a:lstStyle/>
          <a:p>
            <a:fld id="{0316042E-0F2D-46FF-BE7C-0B18E43E8E4A}" type="datetime1">
              <a:rPr lang="en-US" smtClean="0"/>
              <a:t>10/1/2023</a:t>
            </a:fld>
            <a:endParaRPr lang="en-US"/>
          </a:p>
        </p:txBody>
      </p:sp>
      <p:sp>
        <p:nvSpPr>
          <p:cNvPr id="3" name="Footer Placeholder 2">
            <a:extLst>
              <a:ext uri="{FF2B5EF4-FFF2-40B4-BE49-F238E27FC236}">
                <a16:creationId xmlns:a16="http://schemas.microsoft.com/office/drawing/2014/main" id="{83A2DE27-610F-D647-BE7D-301E742C31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EC9D7D-97FE-E14C-8BB9-69AE0DD7D344}"/>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132669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D297-FDF8-3F4D-8509-A82016DF3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63476F-B252-024C-A692-4181B5B13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976E16-DFFE-8044-8684-B16DCACC2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C9FED-B960-2C47-80CA-D68A02EE8D3B}"/>
              </a:ext>
            </a:extLst>
          </p:cNvPr>
          <p:cNvSpPr>
            <a:spLocks noGrp="1"/>
          </p:cNvSpPr>
          <p:nvPr>
            <p:ph type="dt" sz="half" idx="10"/>
          </p:nvPr>
        </p:nvSpPr>
        <p:spPr/>
        <p:txBody>
          <a:bodyPr/>
          <a:lstStyle/>
          <a:p>
            <a:fld id="{807C6F3D-B974-4C76-97B1-65C694F7712E}" type="datetime1">
              <a:rPr lang="en-US" smtClean="0"/>
              <a:t>10/1/2023</a:t>
            </a:fld>
            <a:endParaRPr lang="en-US"/>
          </a:p>
        </p:txBody>
      </p:sp>
      <p:sp>
        <p:nvSpPr>
          <p:cNvPr id="6" name="Footer Placeholder 5">
            <a:extLst>
              <a:ext uri="{FF2B5EF4-FFF2-40B4-BE49-F238E27FC236}">
                <a16:creationId xmlns:a16="http://schemas.microsoft.com/office/drawing/2014/main" id="{ACB218D7-A266-6045-B20C-75AEA34C9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D7A26-83A7-484C-862E-BDACABF0247C}"/>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394997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1D72-BBC6-3246-A5C7-94667A43E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E6182A-8A63-3F42-A190-F66BA277E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F0B7C-B0DB-EC4F-8F6D-7B120FDA6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15257-EA0F-1D46-8DE9-C53293D1E0E7}"/>
              </a:ext>
            </a:extLst>
          </p:cNvPr>
          <p:cNvSpPr>
            <a:spLocks noGrp="1"/>
          </p:cNvSpPr>
          <p:nvPr>
            <p:ph type="dt" sz="half" idx="10"/>
          </p:nvPr>
        </p:nvSpPr>
        <p:spPr/>
        <p:txBody>
          <a:bodyPr/>
          <a:lstStyle/>
          <a:p>
            <a:fld id="{48301348-E152-4908-823C-47F683133C44}" type="datetime1">
              <a:rPr lang="en-US" smtClean="0"/>
              <a:t>10/1/2023</a:t>
            </a:fld>
            <a:endParaRPr lang="en-US"/>
          </a:p>
        </p:txBody>
      </p:sp>
      <p:sp>
        <p:nvSpPr>
          <p:cNvPr id="6" name="Footer Placeholder 5">
            <a:extLst>
              <a:ext uri="{FF2B5EF4-FFF2-40B4-BE49-F238E27FC236}">
                <a16:creationId xmlns:a16="http://schemas.microsoft.com/office/drawing/2014/main" id="{A5A35AF0-94B3-9642-B588-9AA166451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E1B695-56BD-084B-AFD0-CD2B5AC43937}"/>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125973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8B5A40-5863-874C-82EB-A2221F98FF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D25AF0-B555-4244-90B9-D9B37265F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E4745-D45F-384C-B422-D52012F31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A1D19-F9D2-4730-BA82-7E6329149F6D}" type="datetime1">
              <a:rPr lang="en-US" smtClean="0"/>
              <a:t>10/1/2023</a:t>
            </a:fld>
            <a:endParaRPr lang="en-US"/>
          </a:p>
        </p:txBody>
      </p:sp>
      <p:sp>
        <p:nvSpPr>
          <p:cNvPr id="5" name="Footer Placeholder 4">
            <a:extLst>
              <a:ext uri="{FF2B5EF4-FFF2-40B4-BE49-F238E27FC236}">
                <a16:creationId xmlns:a16="http://schemas.microsoft.com/office/drawing/2014/main" id="{92C3DFFF-FFAB-E049-8630-268827A37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478007-2700-964F-9FEF-43A59251E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694C8-B31F-FD48-A73C-6354F5BCEDA2}" type="slidenum">
              <a:t>‹#›</a:t>
            </a:fld>
            <a:endParaRPr lang="en-US"/>
          </a:p>
        </p:txBody>
      </p:sp>
    </p:spTree>
    <p:extLst>
      <p:ext uri="{BB962C8B-B14F-4D97-AF65-F5344CB8AC3E}">
        <p14:creationId xmlns:p14="http://schemas.microsoft.com/office/powerpoint/2010/main" val="375296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hieunk@soict.hust.edu.v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atalog.ldc.upenn.edu/LDC99T42" TargetMode="External"/><Relationship Id="rId2" Type="http://schemas.openxmlformats.org/officeDocument/2006/relationships/hyperlink" Target="https://catalog.ldc.upenn.edu/LDC95T7"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1E45-1DBA-5B45-AC88-0EC3123685CC}"/>
              </a:ext>
            </a:extLst>
          </p:cNvPr>
          <p:cNvSpPr>
            <a:spLocks noGrp="1"/>
          </p:cNvSpPr>
          <p:nvPr>
            <p:ph type="ctrTitle"/>
          </p:nvPr>
        </p:nvSpPr>
        <p:spPr/>
        <p:txBody>
          <a:bodyPr/>
          <a:lstStyle/>
          <a:p>
            <a:r>
              <a:rPr lang="en-US" b="1"/>
              <a:t>Bài 5: Phân tích cú pháp</a:t>
            </a:r>
            <a:br>
              <a:rPr lang="en-US" b="1"/>
            </a:br>
            <a:r>
              <a:rPr lang="en-US" b="1"/>
              <a:t>(Parsing)</a:t>
            </a:r>
          </a:p>
        </p:txBody>
      </p:sp>
      <p:sp>
        <p:nvSpPr>
          <p:cNvPr id="3" name="Subtitle 2">
            <a:extLst>
              <a:ext uri="{FF2B5EF4-FFF2-40B4-BE49-F238E27FC236}">
                <a16:creationId xmlns:a16="http://schemas.microsoft.com/office/drawing/2014/main" id="{A16A14E4-6BDC-174B-82D2-09108744129C}"/>
              </a:ext>
            </a:extLst>
          </p:cNvPr>
          <p:cNvSpPr>
            <a:spLocks noGrp="1"/>
          </p:cNvSpPr>
          <p:nvPr>
            <p:ph type="subTitle" idx="1"/>
          </p:nvPr>
        </p:nvSpPr>
        <p:spPr>
          <a:xfrm>
            <a:off x="1524000" y="4079875"/>
            <a:ext cx="9144000" cy="1655762"/>
          </a:xfrm>
        </p:spPr>
        <p:txBody>
          <a:bodyPr>
            <a:normAutofit/>
          </a:bodyPr>
          <a:lstStyle/>
          <a:p>
            <a:endParaRPr lang="en-US" sz="3600" dirty="0"/>
          </a:p>
        </p:txBody>
      </p:sp>
    </p:spTree>
    <p:extLst>
      <p:ext uri="{BB962C8B-B14F-4D97-AF65-F5344CB8AC3E}">
        <p14:creationId xmlns:p14="http://schemas.microsoft.com/office/powerpoint/2010/main" val="343832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6F68-F014-424A-BE8F-E217A889FA9A}"/>
              </a:ext>
            </a:extLst>
          </p:cNvPr>
          <p:cNvSpPr>
            <a:spLocks noGrp="1"/>
          </p:cNvSpPr>
          <p:nvPr>
            <p:ph type="title"/>
          </p:nvPr>
        </p:nvSpPr>
        <p:spPr/>
        <p:txBody>
          <a:bodyPr/>
          <a:lstStyle/>
          <a:p>
            <a:r>
              <a:rPr lang="en-US" b="1"/>
              <a:t>Ý nghĩa và ứng dụng của PTCP</a:t>
            </a:r>
          </a:p>
        </p:txBody>
      </p:sp>
      <p:sp>
        <p:nvSpPr>
          <p:cNvPr id="3" name="Content Placeholder 2">
            <a:extLst>
              <a:ext uri="{FF2B5EF4-FFF2-40B4-BE49-F238E27FC236}">
                <a16:creationId xmlns:a16="http://schemas.microsoft.com/office/drawing/2014/main" id="{B4B041B3-A784-7541-83B5-32712BF3CDFC}"/>
              </a:ext>
            </a:extLst>
          </p:cNvPr>
          <p:cNvSpPr>
            <a:spLocks noGrp="1"/>
          </p:cNvSpPr>
          <p:nvPr>
            <p:ph idx="1"/>
          </p:nvPr>
        </p:nvSpPr>
        <p:spPr/>
        <p:txBody>
          <a:bodyPr/>
          <a:lstStyle/>
          <a:p>
            <a:r>
              <a:rPr lang="en-US"/>
              <a:t>Lấy thông tin cú pháp và ứng dụng cho bài toán hiểu ngôn ngữ</a:t>
            </a:r>
          </a:p>
          <a:p>
            <a:r>
              <a:rPr lang="en-US"/>
              <a:t>Cấu trúc tiền đề cho phân tích ngữ nghĩa</a:t>
            </a:r>
          </a:p>
          <a:p>
            <a:r>
              <a:rPr lang="en-US"/>
              <a:t>Ứng dụng:</a:t>
            </a:r>
          </a:p>
          <a:p>
            <a:pPr lvl="1"/>
            <a:r>
              <a:rPr lang="en-US"/>
              <a:t>Phân tích câu hỏi trong Question Answering </a:t>
            </a:r>
          </a:p>
          <a:p>
            <a:pPr lvl="1"/>
            <a:r>
              <a:rPr lang="en-US"/>
              <a:t>Machine Dịch trong tiếp cận dựa trên Rule</a:t>
            </a:r>
          </a:p>
          <a:p>
            <a:pPr lvl="1"/>
            <a:r>
              <a:rPr lang="en-US"/>
              <a:t>Các ứng dụng trích chọn thông tin (information extraction)</a:t>
            </a:r>
          </a:p>
          <a:p>
            <a:pPr lvl="1"/>
            <a:r>
              <a:rPr lang="en-US"/>
              <a:t>Kiểm lỗi ngữ pháp (grammar checker) </a:t>
            </a:r>
          </a:p>
        </p:txBody>
      </p:sp>
      <p:sp>
        <p:nvSpPr>
          <p:cNvPr id="4" name="Slide Number Placeholder 3">
            <a:extLst>
              <a:ext uri="{FF2B5EF4-FFF2-40B4-BE49-F238E27FC236}">
                <a16:creationId xmlns:a16="http://schemas.microsoft.com/office/drawing/2014/main" id="{960D7D9B-39A1-63ED-423E-B2CE166AF23F}"/>
              </a:ext>
            </a:extLst>
          </p:cNvPr>
          <p:cNvSpPr>
            <a:spLocks noGrp="1"/>
          </p:cNvSpPr>
          <p:nvPr>
            <p:ph type="sldNum" sz="quarter" idx="12"/>
          </p:nvPr>
        </p:nvSpPr>
        <p:spPr/>
        <p:txBody>
          <a:bodyPr/>
          <a:lstStyle/>
          <a:p>
            <a:fld id="{EC7694C8-B31F-FD48-A73C-6354F5BCEDA2}" type="slidenum">
              <a:rPr lang="en-SG" smtClean="0"/>
              <a:t>10</a:t>
            </a:fld>
            <a:endParaRPr lang="en-SG"/>
          </a:p>
        </p:txBody>
      </p:sp>
    </p:spTree>
    <p:extLst>
      <p:ext uri="{BB962C8B-B14F-4D97-AF65-F5344CB8AC3E}">
        <p14:creationId xmlns:p14="http://schemas.microsoft.com/office/powerpoint/2010/main" val="380348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6A21-7E9F-A74D-A4C2-667E400BA814}"/>
              </a:ext>
            </a:extLst>
          </p:cNvPr>
          <p:cNvSpPr>
            <a:spLocks noGrp="1"/>
          </p:cNvSpPr>
          <p:nvPr>
            <p:ph type="title"/>
          </p:nvPr>
        </p:nvSpPr>
        <p:spPr/>
        <p:txBody>
          <a:bodyPr/>
          <a:lstStyle/>
          <a:p>
            <a:r>
              <a:rPr lang="en-US" b="1"/>
              <a:t>Thách thức trong phân tích cú pháp</a:t>
            </a:r>
            <a:br>
              <a:rPr lang="en-US" b="1"/>
            </a:br>
            <a:r>
              <a:rPr lang="en-US" b="1"/>
              <a:t>(Challenge in parsing)</a:t>
            </a:r>
          </a:p>
        </p:txBody>
      </p:sp>
      <p:sp>
        <p:nvSpPr>
          <p:cNvPr id="3" name="Content Placeholder 2">
            <a:extLst>
              <a:ext uri="{FF2B5EF4-FFF2-40B4-BE49-F238E27FC236}">
                <a16:creationId xmlns:a16="http://schemas.microsoft.com/office/drawing/2014/main" id="{FCF26340-8709-3442-94AD-11D5802CE600}"/>
              </a:ext>
            </a:extLst>
          </p:cNvPr>
          <p:cNvSpPr>
            <a:spLocks noGrp="1"/>
          </p:cNvSpPr>
          <p:nvPr>
            <p:ph idx="1"/>
          </p:nvPr>
        </p:nvSpPr>
        <p:spPr/>
        <p:txBody>
          <a:bodyPr/>
          <a:lstStyle/>
          <a:p>
            <a:r>
              <a:rPr lang="en-US"/>
              <a:t>Đối với ngôn ngữ tự nhiên, phân tích cú pháp có tính nhập nhằng rất cao.</a:t>
            </a:r>
          </a:p>
          <a:p>
            <a:r>
              <a:rPr lang="en-US"/>
              <a:t>Ví dụ:</a:t>
            </a:r>
          </a:p>
        </p:txBody>
      </p:sp>
      <p:sp>
        <p:nvSpPr>
          <p:cNvPr id="4" name="Rectangle 3">
            <a:extLst>
              <a:ext uri="{FF2B5EF4-FFF2-40B4-BE49-F238E27FC236}">
                <a16:creationId xmlns:a16="http://schemas.microsoft.com/office/drawing/2014/main" id="{723A3807-730A-2742-8559-7160813AB122}"/>
              </a:ext>
            </a:extLst>
          </p:cNvPr>
          <p:cNvSpPr/>
          <p:nvPr/>
        </p:nvSpPr>
        <p:spPr>
          <a:xfrm>
            <a:off x="3190616" y="2749317"/>
            <a:ext cx="6091310" cy="935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saw a man on a hill with a telescope.</a:t>
            </a:r>
          </a:p>
        </p:txBody>
      </p:sp>
      <p:sp>
        <p:nvSpPr>
          <p:cNvPr id="5" name="Slide Number Placeholder 4">
            <a:extLst>
              <a:ext uri="{FF2B5EF4-FFF2-40B4-BE49-F238E27FC236}">
                <a16:creationId xmlns:a16="http://schemas.microsoft.com/office/drawing/2014/main" id="{89CD85EC-3ABF-433F-C9EB-0C54643A1A3A}"/>
              </a:ext>
            </a:extLst>
          </p:cNvPr>
          <p:cNvSpPr>
            <a:spLocks noGrp="1"/>
          </p:cNvSpPr>
          <p:nvPr>
            <p:ph type="sldNum" sz="quarter" idx="12"/>
          </p:nvPr>
        </p:nvSpPr>
        <p:spPr/>
        <p:txBody>
          <a:bodyPr/>
          <a:lstStyle/>
          <a:p>
            <a:fld id="{EC7694C8-B31F-FD48-A73C-6354F5BCEDA2}" type="slidenum">
              <a:rPr lang="en-SG" smtClean="0"/>
              <a:t>11</a:t>
            </a:fld>
            <a:endParaRPr lang="en-SG"/>
          </a:p>
        </p:txBody>
      </p:sp>
    </p:spTree>
    <p:extLst>
      <p:ext uri="{BB962C8B-B14F-4D97-AF65-F5344CB8AC3E}">
        <p14:creationId xmlns:p14="http://schemas.microsoft.com/office/powerpoint/2010/main" val="136366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6A21-7E9F-A74D-A4C2-667E400BA814}"/>
              </a:ext>
            </a:extLst>
          </p:cNvPr>
          <p:cNvSpPr>
            <a:spLocks noGrp="1"/>
          </p:cNvSpPr>
          <p:nvPr>
            <p:ph type="title"/>
          </p:nvPr>
        </p:nvSpPr>
        <p:spPr/>
        <p:txBody>
          <a:bodyPr/>
          <a:lstStyle/>
          <a:p>
            <a:r>
              <a:rPr lang="en-US" b="1"/>
              <a:t>Thách thức trong phân tích cú pháp</a:t>
            </a:r>
            <a:br>
              <a:rPr lang="en-US" b="1"/>
            </a:br>
            <a:r>
              <a:rPr lang="en-US" b="1"/>
              <a:t>(Challenge in parsing)</a:t>
            </a:r>
          </a:p>
        </p:txBody>
      </p:sp>
      <p:sp>
        <p:nvSpPr>
          <p:cNvPr id="3" name="Content Placeholder 2">
            <a:extLst>
              <a:ext uri="{FF2B5EF4-FFF2-40B4-BE49-F238E27FC236}">
                <a16:creationId xmlns:a16="http://schemas.microsoft.com/office/drawing/2014/main" id="{FCF26340-8709-3442-94AD-11D5802CE600}"/>
              </a:ext>
            </a:extLst>
          </p:cNvPr>
          <p:cNvSpPr>
            <a:spLocks noGrp="1"/>
          </p:cNvSpPr>
          <p:nvPr>
            <p:ph idx="1"/>
          </p:nvPr>
        </p:nvSpPr>
        <p:spPr/>
        <p:txBody>
          <a:bodyPr/>
          <a:lstStyle/>
          <a:p>
            <a:r>
              <a:rPr lang="en-US"/>
              <a:t>Đối với ngôn ngữ tự nhiên, phân tích cú pháp có tính nhập nhằng rất cao.</a:t>
            </a:r>
          </a:p>
          <a:p>
            <a:r>
              <a:rPr lang="en-US"/>
              <a:t>Ví dụ:</a:t>
            </a:r>
          </a:p>
        </p:txBody>
      </p:sp>
      <p:sp>
        <p:nvSpPr>
          <p:cNvPr id="4" name="Rectangle 3">
            <a:extLst>
              <a:ext uri="{FF2B5EF4-FFF2-40B4-BE49-F238E27FC236}">
                <a16:creationId xmlns:a16="http://schemas.microsoft.com/office/drawing/2014/main" id="{723A3807-730A-2742-8559-7160813AB122}"/>
              </a:ext>
            </a:extLst>
          </p:cNvPr>
          <p:cNvSpPr/>
          <p:nvPr/>
        </p:nvSpPr>
        <p:spPr>
          <a:xfrm>
            <a:off x="3230372" y="3072288"/>
            <a:ext cx="7238845" cy="935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   saw   a    man  on   a     hill   with   a    telescope</a:t>
            </a:r>
          </a:p>
          <a:p>
            <a:r>
              <a:rPr lang="en-US" sz="2400" dirty="0">
                <a:solidFill>
                  <a:srgbClr val="FFFF00"/>
                </a:solidFill>
              </a:rPr>
              <a:t>N    V   Det    N     In  Det    N      In    Det       N</a:t>
            </a:r>
            <a:r>
              <a:rPr lang="en-US" sz="2400" dirty="0"/>
              <a:t> </a:t>
            </a:r>
          </a:p>
        </p:txBody>
      </p:sp>
      <p:sp>
        <p:nvSpPr>
          <p:cNvPr id="5" name="Rectangle 4">
            <a:extLst>
              <a:ext uri="{FF2B5EF4-FFF2-40B4-BE49-F238E27FC236}">
                <a16:creationId xmlns:a16="http://schemas.microsoft.com/office/drawing/2014/main" id="{A8C37E1C-C112-3042-9061-BDFF630F4C5F}"/>
              </a:ext>
            </a:extLst>
          </p:cNvPr>
          <p:cNvSpPr/>
          <p:nvPr/>
        </p:nvSpPr>
        <p:spPr>
          <a:xfrm>
            <a:off x="3097851" y="4276768"/>
            <a:ext cx="7371367" cy="1631216"/>
          </a:xfrm>
          <a:prstGeom prst="rect">
            <a:avLst/>
          </a:prstGeom>
        </p:spPr>
        <p:txBody>
          <a:bodyPr wrap="square">
            <a:spAutoFit/>
          </a:bodyPr>
          <a:lstStyle/>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on a hill, and I’m watching him with my telescope.</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on a hill, who I’m seeing, and he has a telescope.</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and he’s on a hill that also has a telescope on it.</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I’m on a hill, and I saw a man using a telescope.</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on a hill, and I’m sawing him with a telescope.</a:t>
            </a:r>
            <a:endParaRPr lang="en-US" sz="2000" b="0" i="0" dirty="0">
              <a:solidFill>
                <a:srgbClr val="555555"/>
              </a:solidFill>
              <a:effectLst/>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1D09B2A-E592-7FC0-E7C3-6F3B48861351}"/>
              </a:ext>
            </a:extLst>
          </p:cNvPr>
          <p:cNvSpPr>
            <a:spLocks noGrp="1"/>
          </p:cNvSpPr>
          <p:nvPr>
            <p:ph type="sldNum" sz="quarter" idx="12"/>
          </p:nvPr>
        </p:nvSpPr>
        <p:spPr/>
        <p:txBody>
          <a:bodyPr/>
          <a:lstStyle/>
          <a:p>
            <a:fld id="{EC7694C8-B31F-FD48-A73C-6354F5BCEDA2}" type="slidenum">
              <a:rPr lang="en-SG" smtClean="0"/>
              <a:t>12</a:t>
            </a:fld>
            <a:endParaRPr lang="en-SG"/>
          </a:p>
        </p:txBody>
      </p:sp>
    </p:spTree>
    <p:extLst>
      <p:ext uri="{BB962C8B-B14F-4D97-AF65-F5344CB8AC3E}">
        <p14:creationId xmlns:p14="http://schemas.microsoft.com/office/powerpoint/2010/main" val="30171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5791200" y="3048000"/>
            <a:ext cx="5688960" cy="2285760"/>
          </a:xfrm>
          <a:prstGeom prst="rect">
            <a:avLst/>
          </a:prstGeom>
        </p:spPr>
        <p:txBody>
          <a:bodyPr/>
          <a:lstStyle/>
          <a:p>
            <a:pPr>
              <a:lnSpc>
                <a:spcPct val="100000"/>
              </a:lnSpc>
            </a:pPr>
            <a:endParaRPr sz="2400"/>
          </a:p>
          <a:p>
            <a:r>
              <a:rPr lang="en-US" sz="4267">
                <a:solidFill>
                  <a:srgbClr val="A50021"/>
                </a:solidFill>
                <a:latin typeface="Calibri" panose="020F0502020204030204"/>
                <a:ea typeface="MS PGothic" panose="020B0600070205080204" charset="-128"/>
              </a:rPr>
              <a:t>Context Free Grammar and Syntactic Parsing</a:t>
            </a:r>
            <a:endParaRPr lang="en-US" sz="4400">
              <a:solidFill>
                <a:srgbClr val="A50021"/>
              </a:solidFill>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p:txBody>
      </p:sp>
      <p:sp>
        <p:nvSpPr>
          <p:cNvPr id="242" name="TextShape 2"/>
          <p:cNvSpPr txBox="1"/>
          <p:nvPr/>
        </p:nvSpPr>
        <p:spPr>
          <a:xfrm>
            <a:off x="6096000" y="1600320"/>
            <a:ext cx="5079360" cy="1523520"/>
          </a:xfrm>
          <a:prstGeom prst="rect">
            <a:avLst/>
          </a:prstGeom>
        </p:spPr>
        <p:txBody>
          <a:bodyPr anchor="b"/>
          <a:lstStyle/>
          <a:p>
            <a:pPr>
              <a:lnSpc>
                <a:spcPct val="100000"/>
              </a:lnSpc>
            </a:pPr>
            <a:r>
              <a:rPr lang="en-US" sz="5867" b="1">
                <a:solidFill>
                  <a:srgbClr val="000000"/>
                </a:solidFill>
                <a:latin typeface="Calibri" panose="020F0502020204030204"/>
                <a:ea typeface="MS PGothic" panose="020B0600070205080204" charset="-128"/>
              </a:rPr>
              <a:t>Parsing</a:t>
            </a:r>
          </a:p>
        </p:txBody>
      </p:sp>
    </p:spTree>
    <p:extLst>
      <p:ext uri="{BB962C8B-B14F-4D97-AF65-F5344CB8AC3E}">
        <p14:creationId xmlns:p14="http://schemas.microsoft.com/office/powerpoint/2010/main" val="401407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6F68-F014-424A-BE8F-E217A889FA9A}"/>
              </a:ext>
            </a:extLst>
          </p:cNvPr>
          <p:cNvSpPr>
            <a:spLocks noGrp="1"/>
          </p:cNvSpPr>
          <p:nvPr>
            <p:ph type="title"/>
          </p:nvPr>
        </p:nvSpPr>
        <p:spPr/>
        <p:txBody>
          <a:bodyPr/>
          <a:lstStyle/>
          <a:p>
            <a:r>
              <a:rPr lang="en-US" b="1"/>
              <a:t>CFG and Constituency Parsing</a:t>
            </a:r>
          </a:p>
        </p:txBody>
      </p:sp>
      <p:sp>
        <p:nvSpPr>
          <p:cNvPr id="3" name="Content Placeholder 2">
            <a:extLst>
              <a:ext uri="{FF2B5EF4-FFF2-40B4-BE49-F238E27FC236}">
                <a16:creationId xmlns:a16="http://schemas.microsoft.com/office/drawing/2014/main" id="{B4B041B3-A784-7541-83B5-32712BF3CDFC}"/>
              </a:ext>
            </a:extLst>
          </p:cNvPr>
          <p:cNvSpPr>
            <a:spLocks noGrp="1"/>
          </p:cNvSpPr>
          <p:nvPr>
            <p:ph idx="1"/>
          </p:nvPr>
        </p:nvSpPr>
        <p:spPr/>
        <p:txBody>
          <a:bodyPr/>
          <a:lstStyle/>
          <a:p>
            <a:r>
              <a:rPr lang="en-US"/>
              <a:t>Văn phạm phi ngữ (CFG) cảnh biểu diễn cấu trúc cụm</a:t>
            </a:r>
          </a:p>
          <a:p>
            <a:r>
              <a:rPr lang="en-US"/>
              <a:t>Cây cú pháp và luật</a:t>
            </a:r>
          </a:p>
          <a:p>
            <a:r>
              <a:rPr lang="en-US"/>
              <a:t>Thuật toán phân tích CKY</a:t>
            </a:r>
          </a:p>
          <a:p>
            <a:r>
              <a:rPr lang="en-US"/>
              <a:t>Thuật toán phân tích Earley   </a:t>
            </a:r>
          </a:p>
        </p:txBody>
      </p:sp>
      <p:sp>
        <p:nvSpPr>
          <p:cNvPr id="4" name="Slide Number Placeholder 3">
            <a:extLst>
              <a:ext uri="{FF2B5EF4-FFF2-40B4-BE49-F238E27FC236}">
                <a16:creationId xmlns:a16="http://schemas.microsoft.com/office/drawing/2014/main" id="{DDAA9164-6D86-6EAF-9526-52206878DCC1}"/>
              </a:ext>
            </a:extLst>
          </p:cNvPr>
          <p:cNvSpPr>
            <a:spLocks noGrp="1"/>
          </p:cNvSpPr>
          <p:nvPr>
            <p:ph type="sldNum" sz="quarter" idx="12"/>
          </p:nvPr>
        </p:nvSpPr>
        <p:spPr/>
        <p:txBody>
          <a:bodyPr/>
          <a:lstStyle/>
          <a:p>
            <a:fld id="{EC7694C8-B31F-FD48-A73C-6354F5BCEDA2}" type="slidenum">
              <a:rPr lang="en-SG" smtClean="0"/>
              <a:t>14</a:t>
            </a:fld>
            <a:endParaRPr lang="en-SG"/>
          </a:p>
        </p:txBody>
      </p:sp>
    </p:spTree>
    <p:extLst>
      <p:ext uri="{BB962C8B-B14F-4D97-AF65-F5344CB8AC3E}">
        <p14:creationId xmlns:p14="http://schemas.microsoft.com/office/powerpoint/2010/main" val="404572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D515-9D43-3745-98FF-34CFBF7D6D7E}"/>
              </a:ext>
            </a:extLst>
          </p:cNvPr>
          <p:cNvSpPr>
            <a:spLocks noGrp="1"/>
          </p:cNvSpPr>
          <p:nvPr>
            <p:ph type="title"/>
          </p:nvPr>
        </p:nvSpPr>
        <p:spPr/>
        <p:txBody>
          <a:bodyPr/>
          <a:lstStyle/>
          <a:p>
            <a:r>
              <a:rPr lang="en-US" b="1" dirty="0"/>
              <a:t>A Phrase Structure Grammar</a:t>
            </a:r>
            <a:endParaRPr lang="en-US" b="1"/>
          </a:p>
        </p:txBody>
      </p:sp>
      <p:sp>
        <p:nvSpPr>
          <p:cNvPr id="4" name="Rectangle 3">
            <a:extLst>
              <a:ext uri="{FF2B5EF4-FFF2-40B4-BE49-F238E27FC236}">
                <a16:creationId xmlns:a16="http://schemas.microsoft.com/office/drawing/2014/main" id="{A450D37B-D599-BB4E-96F9-84E172CB1A76}"/>
              </a:ext>
            </a:extLst>
          </p:cNvPr>
          <p:cNvSpPr txBox="1">
            <a:spLocks noChangeArrowheads="1"/>
          </p:cNvSpPr>
          <p:nvPr/>
        </p:nvSpPr>
        <p:spPr>
          <a:xfrm>
            <a:off x="1325217" y="1690688"/>
            <a:ext cx="3886200" cy="37824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  </a:t>
            </a:r>
            <a:r>
              <a:rPr lang="en-US" dirty="0">
                <a:sym typeface="Symbol" charset="0"/>
              </a:rPr>
              <a:t></a:t>
            </a:r>
            <a:r>
              <a:rPr lang="en-US" dirty="0"/>
              <a:t>  NP VP</a:t>
            </a:r>
          </a:p>
          <a:p>
            <a:pPr marL="0" indent="0">
              <a:buFont typeface="Arial" panose="020B0604020202020204" pitchFamily="34" charset="0"/>
              <a:buNone/>
            </a:pPr>
            <a:r>
              <a:rPr lang="en-US" dirty="0"/>
              <a:t>VP </a:t>
            </a:r>
            <a:r>
              <a:rPr lang="en-US" dirty="0">
                <a:sym typeface="Symbol" charset="0"/>
              </a:rPr>
              <a:t></a:t>
            </a:r>
            <a:r>
              <a:rPr lang="en-US" dirty="0"/>
              <a:t> V NP</a:t>
            </a:r>
          </a:p>
          <a:p>
            <a:pPr marL="0" indent="0">
              <a:buFont typeface="Arial" panose="020B0604020202020204" pitchFamily="34" charset="0"/>
              <a:buNone/>
            </a:pPr>
            <a:r>
              <a:rPr lang="en-US" dirty="0"/>
              <a:t>VP </a:t>
            </a:r>
            <a:r>
              <a:rPr lang="en-US" dirty="0">
                <a:sym typeface="Symbol" charset="0"/>
              </a:rPr>
              <a:t></a:t>
            </a:r>
            <a:r>
              <a:rPr lang="en-US" dirty="0"/>
              <a:t> V NP PP</a:t>
            </a:r>
          </a:p>
          <a:p>
            <a:pPr marL="0" indent="0">
              <a:buFont typeface="Arial" panose="020B0604020202020204" pitchFamily="34" charset="0"/>
              <a:buNone/>
            </a:pPr>
            <a:r>
              <a:rPr lang="en-US" dirty="0"/>
              <a:t>NP </a:t>
            </a:r>
            <a:r>
              <a:rPr lang="en-US" dirty="0">
                <a:sym typeface="Symbol" charset="0"/>
              </a:rPr>
              <a:t></a:t>
            </a:r>
            <a:r>
              <a:rPr lang="en-US" dirty="0"/>
              <a:t> NP NP</a:t>
            </a:r>
          </a:p>
          <a:p>
            <a:pPr marL="0" indent="0">
              <a:buFont typeface="Arial" panose="020B0604020202020204" pitchFamily="34" charset="0"/>
              <a:buNone/>
            </a:pPr>
            <a:r>
              <a:rPr lang="en-US" dirty="0"/>
              <a:t>NP </a:t>
            </a:r>
            <a:r>
              <a:rPr lang="en-US" dirty="0">
                <a:sym typeface="Symbol" charset="0"/>
              </a:rPr>
              <a:t></a:t>
            </a:r>
            <a:r>
              <a:rPr lang="en-US" dirty="0"/>
              <a:t> NP PP</a:t>
            </a:r>
          </a:p>
          <a:p>
            <a:pPr marL="0" indent="0">
              <a:buFont typeface="Arial" panose="020B0604020202020204" pitchFamily="34" charset="0"/>
              <a:buNone/>
            </a:pPr>
            <a:r>
              <a:rPr lang="en-US" dirty="0"/>
              <a:t>NP </a:t>
            </a:r>
            <a:r>
              <a:rPr lang="en-US" dirty="0">
                <a:sym typeface="Symbol" charset="0"/>
              </a:rPr>
              <a:t></a:t>
            </a:r>
            <a:r>
              <a:rPr lang="en-US" dirty="0"/>
              <a:t> N</a:t>
            </a:r>
          </a:p>
          <a:p>
            <a:pPr marL="0" indent="0">
              <a:buFont typeface="Arial" panose="020B0604020202020204" pitchFamily="34" charset="0"/>
              <a:buNone/>
            </a:pPr>
            <a:r>
              <a:rPr lang="en-US" dirty="0"/>
              <a:t>NP </a:t>
            </a:r>
            <a:r>
              <a:rPr lang="en-US" dirty="0">
                <a:sym typeface="Symbol" charset="0"/>
              </a:rPr>
              <a:t> </a:t>
            </a:r>
            <a:r>
              <a:rPr lang="en-US" i="1" dirty="0">
                <a:sym typeface="Symbol" charset="0"/>
              </a:rPr>
              <a:t>e</a:t>
            </a:r>
            <a:endParaRPr lang="en-US" i="1" dirty="0"/>
          </a:p>
          <a:p>
            <a:pPr marL="0" indent="0">
              <a:buFont typeface="Arial" panose="020B0604020202020204" pitchFamily="34" charset="0"/>
              <a:buNone/>
            </a:pPr>
            <a:r>
              <a:rPr lang="en-US" dirty="0"/>
              <a:t>PP </a:t>
            </a:r>
            <a:r>
              <a:rPr lang="en-US" dirty="0">
                <a:sym typeface="Symbol" charset="0"/>
              </a:rPr>
              <a:t></a:t>
            </a:r>
            <a:r>
              <a:rPr lang="en-US" dirty="0"/>
              <a:t> P NP</a:t>
            </a:r>
          </a:p>
          <a:p>
            <a:pPr marL="0" indent="0">
              <a:buFont typeface="Arial" panose="020B0604020202020204" pitchFamily="34" charset="0"/>
              <a:buNone/>
            </a:pPr>
            <a:endParaRPr lang="en-US" dirty="0"/>
          </a:p>
          <a:p>
            <a:endParaRPr lang="en-US" dirty="0"/>
          </a:p>
        </p:txBody>
      </p:sp>
      <p:sp>
        <p:nvSpPr>
          <p:cNvPr id="5" name="Rectangle 4">
            <a:extLst>
              <a:ext uri="{FF2B5EF4-FFF2-40B4-BE49-F238E27FC236}">
                <a16:creationId xmlns:a16="http://schemas.microsoft.com/office/drawing/2014/main" id="{9DE1C694-5311-8149-8037-49634974B1D7}"/>
              </a:ext>
            </a:extLst>
          </p:cNvPr>
          <p:cNvSpPr txBox="1">
            <a:spLocks noChangeArrowheads="1"/>
          </p:cNvSpPr>
          <p:nvPr/>
        </p:nvSpPr>
        <p:spPr>
          <a:xfrm>
            <a:off x="5973417" y="1690688"/>
            <a:ext cx="3886200" cy="39944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 </a:t>
            </a:r>
            <a:r>
              <a:rPr lang="en-US" dirty="0">
                <a:sym typeface="Symbol" charset="0"/>
              </a:rPr>
              <a:t></a:t>
            </a:r>
            <a:r>
              <a:rPr lang="en-US" dirty="0"/>
              <a:t> people </a:t>
            </a:r>
          </a:p>
          <a:p>
            <a:pPr marL="0" indent="0">
              <a:buFont typeface="Arial" panose="020B0604020202020204" pitchFamily="34" charset="0"/>
              <a:buNone/>
            </a:pPr>
            <a:r>
              <a:rPr lang="en-US" dirty="0"/>
              <a:t>N </a:t>
            </a:r>
            <a:r>
              <a:rPr lang="en-US" dirty="0">
                <a:sym typeface="Symbol" charset="0"/>
              </a:rPr>
              <a:t></a:t>
            </a:r>
            <a:r>
              <a:rPr lang="en-US" dirty="0"/>
              <a:t> fish  </a:t>
            </a:r>
          </a:p>
          <a:p>
            <a:pPr marL="0" indent="0">
              <a:buFont typeface="Arial" panose="020B0604020202020204" pitchFamily="34" charset="0"/>
              <a:buNone/>
            </a:pPr>
            <a:r>
              <a:rPr lang="en-US" dirty="0"/>
              <a:t>N </a:t>
            </a:r>
            <a:r>
              <a:rPr lang="en-US" dirty="0">
                <a:sym typeface="Symbol" charset="0"/>
              </a:rPr>
              <a:t></a:t>
            </a:r>
            <a:r>
              <a:rPr lang="en-US" dirty="0"/>
              <a:t> tanks </a:t>
            </a:r>
          </a:p>
          <a:p>
            <a:pPr marL="0" indent="0">
              <a:buFont typeface="Arial" panose="020B0604020202020204" pitchFamily="34" charset="0"/>
              <a:buNone/>
            </a:pPr>
            <a:r>
              <a:rPr lang="en-US" dirty="0"/>
              <a:t>N </a:t>
            </a:r>
            <a:r>
              <a:rPr lang="en-US" dirty="0">
                <a:sym typeface="Symbol" charset="0"/>
              </a:rPr>
              <a:t></a:t>
            </a:r>
            <a:r>
              <a:rPr lang="en-US" dirty="0"/>
              <a:t> rods </a:t>
            </a:r>
          </a:p>
          <a:p>
            <a:pPr marL="0" indent="0">
              <a:buFont typeface="Arial" panose="020B0604020202020204" pitchFamily="34" charset="0"/>
              <a:buNone/>
            </a:pPr>
            <a:r>
              <a:rPr lang="en-US" dirty="0"/>
              <a:t>V </a:t>
            </a:r>
            <a:r>
              <a:rPr lang="en-US" dirty="0">
                <a:sym typeface="Symbol" charset="0"/>
              </a:rPr>
              <a:t></a:t>
            </a:r>
            <a:r>
              <a:rPr lang="en-US" dirty="0"/>
              <a:t> people </a:t>
            </a:r>
          </a:p>
          <a:p>
            <a:pPr marL="0" indent="0">
              <a:buFont typeface="Arial" panose="020B0604020202020204" pitchFamily="34" charset="0"/>
              <a:buNone/>
            </a:pPr>
            <a:r>
              <a:rPr lang="en-US" dirty="0"/>
              <a:t>V </a:t>
            </a:r>
            <a:r>
              <a:rPr lang="en-US" dirty="0">
                <a:sym typeface="Symbol" charset="0"/>
              </a:rPr>
              <a:t></a:t>
            </a:r>
            <a:r>
              <a:rPr lang="en-US" dirty="0"/>
              <a:t> fish   </a:t>
            </a:r>
          </a:p>
          <a:p>
            <a:pPr marL="0" indent="0">
              <a:buFont typeface="Arial" panose="020B0604020202020204" pitchFamily="34" charset="0"/>
              <a:buNone/>
            </a:pPr>
            <a:r>
              <a:rPr lang="en-US" dirty="0"/>
              <a:t>V </a:t>
            </a:r>
            <a:r>
              <a:rPr lang="en-US" dirty="0">
                <a:sym typeface="Symbol" charset="0"/>
              </a:rPr>
              <a:t></a:t>
            </a:r>
            <a:r>
              <a:rPr lang="en-US" dirty="0"/>
              <a:t> tanks  </a:t>
            </a:r>
          </a:p>
          <a:p>
            <a:pPr marL="0" indent="0">
              <a:buFont typeface="Arial" panose="020B0604020202020204" pitchFamily="34" charset="0"/>
              <a:buNone/>
            </a:pPr>
            <a:r>
              <a:rPr lang="en-US" dirty="0"/>
              <a:t>P </a:t>
            </a:r>
            <a:r>
              <a:rPr lang="en-US" dirty="0">
                <a:sym typeface="Symbol" charset="0"/>
              </a:rPr>
              <a:t></a:t>
            </a:r>
            <a:r>
              <a:rPr lang="en-US" dirty="0"/>
              <a:t> with </a:t>
            </a:r>
          </a:p>
        </p:txBody>
      </p:sp>
      <p:sp>
        <p:nvSpPr>
          <p:cNvPr id="7" name="Rectangle 6">
            <a:extLst>
              <a:ext uri="{FF2B5EF4-FFF2-40B4-BE49-F238E27FC236}">
                <a16:creationId xmlns:a16="http://schemas.microsoft.com/office/drawing/2014/main" id="{5C8BC05C-71F8-A44B-BD69-ABDFE84F1CBF}"/>
              </a:ext>
            </a:extLst>
          </p:cNvPr>
          <p:cNvSpPr/>
          <p:nvPr/>
        </p:nvSpPr>
        <p:spPr>
          <a:xfrm>
            <a:off x="1694301" y="6001822"/>
            <a:ext cx="4972259" cy="523220"/>
          </a:xfrm>
          <a:prstGeom prst="rect">
            <a:avLst/>
          </a:prstGeom>
        </p:spPr>
        <p:txBody>
          <a:bodyPr wrap="none">
            <a:spAutoFit/>
          </a:bodyPr>
          <a:lstStyle/>
          <a:p>
            <a:r>
              <a:rPr lang="en-US" sz="2800" i="1" dirty="0"/>
              <a:t>Sentence: “people fish with rods”</a:t>
            </a:r>
          </a:p>
        </p:txBody>
      </p:sp>
      <p:sp>
        <p:nvSpPr>
          <p:cNvPr id="3" name="Slide Number Placeholder 2">
            <a:extLst>
              <a:ext uri="{FF2B5EF4-FFF2-40B4-BE49-F238E27FC236}">
                <a16:creationId xmlns:a16="http://schemas.microsoft.com/office/drawing/2014/main" id="{626D69ED-2CC5-D3C4-2D36-B647E4717E45}"/>
              </a:ext>
            </a:extLst>
          </p:cNvPr>
          <p:cNvSpPr>
            <a:spLocks noGrp="1"/>
          </p:cNvSpPr>
          <p:nvPr>
            <p:ph type="sldNum" sz="quarter" idx="12"/>
          </p:nvPr>
        </p:nvSpPr>
        <p:spPr/>
        <p:txBody>
          <a:bodyPr/>
          <a:lstStyle/>
          <a:p>
            <a:fld id="{EC7694C8-B31F-FD48-A73C-6354F5BCEDA2}" type="slidenum">
              <a:rPr lang="en-SG" smtClean="0"/>
              <a:t>15</a:t>
            </a:fld>
            <a:endParaRPr lang="en-SG"/>
          </a:p>
        </p:txBody>
      </p:sp>
    </p:spTree>
    <p:extLst>
      <p:ext uri="{BB962C8B-B14F-4D97-AF65-F5344CB8AC3E}">
        <p14:creationId xmlns:p14="http://schemas.microsoft.com/office/powerpoint/2010/main" val="33419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4D8D-CB25-BB48-B647-9C81D5D8AF1D}"/>
              </a:ext>
            </a:extLst>
          </p:cNvPr>
          <p:cNvSpPr>
            <a:spLocks noGrp="1"/>
          </p:cNvSpPr>
          <p:nvPr>
            <p:ph type="title"/>
          </p:nvPr>
        </p:nvSpPr>
        <p:spPr/>
        <p:txBody>
          <a:bodyPr/>
          <a:lstStyle/>
          <a:p>
            <a:r>
              <a:rPr lang="en-US"/>
              <a:t>Phân tích cú pháp</a:t>
            </a:r>
          </a:p>
        </p:txBody>
      </p:sp>
      <p:sp>
        <p:nvSpPr>
          <p:cNvPr id="5" name="Text Box 3">
            <a:extLst>
              <a:ext uri="{FF2B5EF4-FFF2-40B4-BE49-F238E27FC236}">
                <a16:creationId xmlns:a16="http://schemas.microsoft.com/office/drawing/2014/main" id="{0475F93C-0874-5240-8368-5B7A017EE706}"/>
              </a:ext>
            </a:extLst>
          </p:cNvPr>
          <p:cNvSpPr txBox="1">
            <a:spLocks noChangeArrowheads="1"/>
          </p:cNvSpPr>
          <p:nvPr/>
        </p:nvSpPr>
        <p:spPr bwMode="auto">
          <a:xfrm>
            <a:off x="2095500" y="2209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S</a:t>
            </a:r>
          </a:p>
        </p:txBody>
      </p:sp>
      <p:sp>
        <p:nvSpPr>
          <p:cNvPr id="6" name="Text Box 4">
            <a:extLst>
              <a:ext uri="{FF2B5EF4-FFF2-40B4-BE49-F238E27FC236}">
                <a16:creationId xmlns:a16="http://schemas.microsoft.com/office/drawing/2014/main" id="{D167D3AA-647A-7747-84D5-D97B9D8A501C}"/>
              </a:ext>
            </a:extLst>
          </p:cNvPr>
          <p:cNvSpPr txBox="1">
            <a:spLocks noChangeArrowheads="1"/>
          </p:cNvSpPr>
          <p:nvPr/>
        </p:nvSpPr>
        <p:spPr bwMode="auto">
          <a:xfrm>
            <a:off x="1203325" y="30480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NP</a:t>
            </a:r>
          </a:p>
        </p:txBody>
      </p:sp>
      <p:sp>
        <p:nvSpPr>
          <p:cNvPr id="7" name="Text Box 5">
            <a:extLst>
              <a:ext uri="{FF2B5EF4-FFF2-40B4-BE49-F238E27FC236}">
                <a16:creationId xmlns:a16="http://schemas.microsoft.com/office/drawing/2014/main" id="{79A7F5D3-FD1D-FC49-BDCE-2FD867D49809}"/>
              </a:ext>
            </a:extLst>
          </p:cNvPr>
          <p:cNvSpPr txBox="1">
            <a:spLocks noChangeArrowheads="1"/>
          </p:cNvSpPr>
          <p:nvPr/>
        </p:nvSpPr>
        <p:spPr bwMode="auto">
          <a:xfrm>
            <a:off x="3041650" y="2971800"/>
            <a:ext cx="48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VP</a:t>
            </a:r>
          </a:p>
        </p:txBody>
      </p:sp>
      <p:sp>
        <p:nvSpPr>
          <p:cNvPr id="8" name="Text Box 6">
            <a:extLst>
              <a:ext uri="{FF2B5EF4-FFF2-40B4-BE49-F238E27FC236}">
                <a16:creationId xmlns:a16="http://schemas.microsoft.com/office/drawing/2014/main" id="{2D23AE84-22F2-F344-ABB5-A4128DFDC829}"/>
              </a:ext>
            </a:extLst>
          </p:cNvPr>
          <p:cNvSpPr txBox="1">
            <a:spLocks noChangeArrowheads="1"/>
          </p:cNvSpPr>
          <p:nvPr/>
        </p:nvSpPr>
        <p:spPr bwMode="auto">
          <a:xfrm>
            <a:off x="1274763" y="40386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a:t>
            </a:r>
          </a:p>
        </p:txBody>
      </p:sp>
      <p:sp>
        <p:nvSpPr>
          <p:cNvPr id="9" name="Text Box 7">
            <a:extLst>
              <a:ext uri="{FF2B5EF4-FFF2-40B4-BE49-F238E27FC236}">
                <a16:creationId xmlns:a16="http://schemas.microsoft.com/office/drawing/2014/main" id="{14393BF3-FDB1-254E-8D47-221036464DAC}"/>
              </a:ext>
            </a:extLst>
          </p:cNvPr>
          <p:cNvSpPr txBox="1">
            <a:spLocks noChangeArrowheads="1"/>
          </p:cNvSpPr>
          <p:nvPr/>
        </p:nvSpPr>
        <p:spPr bwMode="auto">
          <a:xfrm>
            <a:off x="970853" y="5348288"/>
            <a:ext cx="934147"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people</a:t>
            </a:r>
          </a:p>
        </p:txBody>
      </p:sp>
      <p:sp>
        <p:nvSpPr>
          <p:cNvPr id="10" name="Text Box 8">
            <a:extLst>
              <a:ext uri="{FF2B5EF4-FFF2-40B4-BE49-F238E27FC236}">
                <a16:creationId xmlns:a16="http://schemas.microsoft.com/office/drawing/2014/main" id="{9182CF4E-2B5B-ED43-922F-725A1133B7F7}"/>
              </a:ext>
            </a:extLst>
          </p:cNvPr>
          <p:cNvSpPr txBox="1">
            <a:spLocks noChangeArrowheads="1"/>
          </p:cNvSpPr>
          <p:nvPr/>
        </p:nvSpPr>
        <p:spPr bwMode="auto">
          <a:xfrm>
            <a:off x="2257425" y="3900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V</a:t>
            </a:r>
          </a:p>
        </p:txBody>
      </p:sp>
      <p:sp>
        <p:nvSpPr>
          <p:cNvPr id="11" name="Text Box 9">
            <a:extLst>
              <a:ext uri="{FF2B5EF4-FFF2-40B4-BE49-F238E27FC236}">
                <a16:creationId xmlns:a16="http://schemas.microsoft.com/office/drawing/2014/main" id="{1C73DDA6-2031-F34D-95E6-038C12B78957}"/>
              </a:ext>
            </a:extLst>
          </p:cNvPr>
          <p:cNvSpPr txBox="1">
            <a:spLocks noChangeArrowheads="1"/>
          </p:cNvSpPr>
          <p:nvPr/>
        </p:nvSpPr>
        <p:spPr bwMode="auto">
          <a:xfrm>
            <a:off x="3163888" y="38862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NP</a:t>
            </a:r>
          </a:p>
        </p:txBody>
      </p:sp>
      <p:sp>
        <p:nvSpPr>
          <p:cNvPr id="12" name="Text Box 10">
            <a:extLst>
              <a:ext uri="{FF2B5EF4-FFF2-40B4-BE49-F238E27FC236}">
                <a16:creationId xmlns:a16="http://schemas.microsoft.com/office/drawing/2014/main" id="{86C2085A-AFEA-8A4E-AAE9-FD4B6398FD1F}"/>
              </a:ext>
            </a:extLst>
          </p:cNvPr>
          <p:cNvSpPr txBox="1">
            <a:spLocks noChangeArrowheads="1"/>
          </p:cNvSpPr>
          <p:nvPr/>
        </p:nvSpPr>
        <p:spPr bwMode="auto">
          <a:xfrm>
            <a:off x="4381500" y="3900488"/>
            <a:ext cx="48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PP</a:t>
            </a:r>
          </a:p>
        </p:txBody>
      </p:sp>
      <p:sp>
        <p:nvSpPr>
          <p:cNvPr id="13" name="Text Box 11">
            <a:extLst>
              <a:ext uri="{FF2B5EF4-FFF2-40B4-BE49-F238E27FC236}">
                <a16:creationId xmlns:a16="http://schemas.microsoft.com/office/drawing/2014/main" id="{793DF5D5-C924-8548-85EE-856ECD43FBBD}"/>
              </a:ext>
            </a:extLst>
          </p:cNvPr>
          <p:cNvSpPr txBox="1">
            <a:spLocks noChangeArrowheads="1"/>
          </p:cNvSpPr>
          <p:nvPr/>
        </p:nvSpPr>
        <p:spPr bwMode="auto">
          <a:xfrm>
            <a:off x="4017963" y="44196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P</a:t>
            </a:r>
          </a:p>
        </p:txBody>
      </p:sp>
      <p:sp>
        <p:nvSpPr>
          <p:cNvPr id="14" name="Text Box 12">
            <a:extLst>
              <a:ext uri="{FF2B5EF4-FFF2-40B4-BE49-F238E27FC236}">
                <a16:creationId xmlns:a16="http://schemas.microsoft.com/office/drawing/2014/main" id="{7E101580-0142-8747-B33C-2C88D2A93393}"/>
              </a:ext>
            </a:extLst>
          </p:cNvPr>
          <p:cNvSpPr txBox="1">
            <a:spLocks noChangeArrowheads="1"/>
          </p:cNvSpPr>
          <p:nvPr/>
        </p:nvSpPr>
        <p:spPr bwMode="auto">
          <a:xfrm>
            <a:off x="4856163" y="44196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NP</a:t>
            </a:r>
          </a:p>
        </p:txBody>
      </p:sp>
      <p:sp>
        <p:nvSpPr>
          <p:cNvPr id="15" name="Text Box 13">
            <a:extLst>
              <a:ext uri="{FF2B5EF4-FFF2-40B4-BE49-F238E27FC236}">
                <a16:creationId xmlns:a16="http://schemas.microsoft.com/office/drawing/2014/main" id="{BDC1B381-5B2F-7C48-9B71-AF8A52A86470}"/>
              </a:ext>
            </a:extLst>
          </p:cNvPr>
          <p:cNvSpPr txBox="1">
            <a:spLocks noChangeArrowheads="1"/>
          </p:cNvSpPr>
          <p:nvPr/>
        </p:nvSpPr>
        <p:spPr bwMode="auto">
          <a:xfrm>
            <a:off x="4724400" y="5348288"/>
            <a:ext cx="762000"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rods</a:t>
            </a:r>
          </a:p>
        </p:txBody>
      </p:sp>
      <p:sp>
        <p:nvSpPr>
          <p:cNvPr id="16" name="Text Box 14">
            <a:extLst>
              <a:ext uri="{FF2B5EF4-FFF2-40B4-BE49-F238E27FC236}">
                <a16:creationId xmlns:a16="http://schemas.microsoft.com/office/drawing/2014/main" id="{2F4F7C41-A0B7-3A4F-8915-619E5426C7BB}"/>
              </a:ext>
            </a:extLst>
          </p:cNvPr>
          <p:cNvSpPr txBox="1">
            <a:spLocks noChangeArrowheads="1"/>
          </p:cNvSpPr>
          <p:nvPr/>
        </p:nvSpPr>
        <p:spPr bwMode="auto">
          <a:xfrm>
            <a:off x="3894138" y="5334000"/>
            <a:ext cx="649524"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with</a:t>
            </a:r>
          </a:p>
        </p:txBody>
      </p:sp>
      <p:sp>
        <p:nvSpPr>
          <p:cNvPr id="17" name="Text Box 15">
            <a:extLst>
              <a:ext uri="{FF2B5EF4-FFF2-40B4-BE49-F238E27FC236}">
                <a16:creationId xmlns:a16="http://schemas.microsoft.com/office/drawing/2014/main" id="{76894DDE-717E-5843-9B05-9E7CAB2A807C}"/>
              </a:ext>
            </a:extLst>
          </p:cNvPr>
          <p:cNvSpPr txBox="1">
            <a:spLocks noChangeArrowheads="1"/>
          </p:cNvSpPr>
          <p:nvPr/>
        </p:nvSpPr>
        <p:spPr bwMode="auto">
          <a:xfrm>
            <a:off x="3019249" y="5334000"/>
            <a:ext cx="790751"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tanks</a:t>
            </a:r>
          </a:p>
        </p:txBody>
      </p:sp>
      <p:sp>
        <p:nvSpPr>
          <p:cNvPr id="18" name="Text Box 16">
            <a:extLst>
              <a:ext uri="{FF2B5EF4-FFF2-40B4-BE49-F238E27FC236}">
                <a16:creationId xmlns:a16="http://schemas.microsoft.com/office/drawing/2014/main" id="{CF985A23-5988-7B45-8738-03A623DB3D3A}"/>
              </a:ext>
            </a:extLst>
          </p:cNvPr>
          <p:cNvSpPr txBox="1">
            <a:spLocks noChangeArrowheads="1"/>
          </p:cNvSpPr>
          <p:nvPr/>
        </p:nvSpPr>
        <p:spPr bwMode="auto">
          <a:xfrm>
            <a:off x="2144959" y="5348288"/>
            <a:ext cx="598241"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fish</a:t>
            </a:r>
          </a:p>
        </p:txBody>
      </p:sp>
      <p:sp>
        <p:nvSpPr>
          <p:cNvPr id="19" name="Text Box 17">
            <a:extLst>
              <a:ext uri="{FF2B5EF4-FFF2-40B4-BE49-F238E27FC236}">
                <a16:creationId xmlns:a16="http://schemas.microsoft.com/office/drawing/2014/main" id="{09CAF179-14B3-A247-8A29-549FE4A463BD}"/>
              </a:ext>
            </a:extLst>
          </p:cNvPr>
          <p:cNvSpPr txBox="1">
            <a:spLocks noChangeArrowheads="1"/>
          </p:cNvSpPr>
          <p:nvPr/>
        </p:nvSpPr>
        <p:spPr bwMode="auto">
          <a:xfrm>
            <a:off x="3230563" y="4738688"/>
            <a:ext cx="377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a:t>
            </a:r>
          </a:p>
        </p:txBody>
      </p:sp>
      <p:cxnSp>
        <p:nvCxnSpPr>
          <p:cNvPr id="20" name="AutoShape 18">
            <a:extLst>
              <a:ext uri="{FF2B5EF4-FFF2-40B4-BE49-F238E27FC236}">
                <a16:creationId xmlns:a16="http://schemas.microsoft.com/office/drawing/2014/main" id="{E6FAAE43-5ECE-5442-AD5B-E3D6D00C79DA}"/>
              </a:ext>
            </a:extLst>
          </p:cNvPr>
          <p:cNvCxnSpPr>
            <a:cxnSpLocks noChangeShapeType="1"/>
            <a:stCxn id="19" idx="2"/>
            <a:endCxn id="17" idx="0"/>
          </p:cNvCxnSpPr>
          <p:nvPr/>
        </p:nvCxnSpPr>
        <p:spPr bwMode="auto">
          <a:xfrm flipH="1">
            <a:off x="3414625" y="5105400"/>
            <a:ext cx="4851"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1" name="Text Box 19">
            <a:extLst>
              <a:ext uri="{FF2B5EF4-FFF2-40B4-BE49-F238E27FC236}">
                <a16:creationId xmlns:a16="http://schemas.microsoft.com/office/drawing/2014/main" id="{944E49B3-2F8C-084A-80CE-DF74133235F8}"/>
              </a:ext>
            </a:extLst>
          </p:cNvPr>
          <p:cNvSpPr txBox="1">
            <a:spLocks noChangeArrowheads="1"/>
          </p:cNvSpPr>
          <p:nvPr/>
        </p:nvSpPr>
        <p:spPr bwMode="auto">
          <a:xfrm>
            <a:off x="4918075" y="4891088"/>
            <a:ext cx="377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a:t>
            </a:r>
          </a:p>
        </p:txBody>
      </p:sp>
      <p:cxnSp>
        <p:nvCxnSpPr>
          <p:cNvPr id="22" name="AutoShape 20">
            <a:extLst>
              <a:ext uri="{FF2B5EF4-FFF2-40B4-BE49-F238E27FC236}">
                <a16:creationId xmlns:a16="http://schemas.microsoft.com/office/drawing/2014/main" id="{C857D2F4-06F6-484F-89AA-A3C72CEE1794}"/>
              </a:ext>
            </a:extLst>
          </p:cNvPr>
          <p:cNvCxnSpPr>
            <a:cxnSpLocks noChangeShapeType="1"/>
            <a:stCxn id="21" idx="2"/>
            <a:endCxn id="15" idx="0"/>
          </p:cNvCxnSpPr>
          <p:nvPr/>
        </p:nvCxnSpPr>
        <p:spPr bwMode="auto">
          <a:xfrm flipH="1">
            <a:off x="5105400" y="5257800"/>
            <a:ext cx="1588" cy="904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AutoShape 21">
            <a:extLst>
              <a:ext uri="{FF2B5EF4-FFF2-40B4-BE49-F238E27FC236}">
                <a16:creationId xmlns:a16="http://schemas.microsoft.com/office/drawing/2014/main" id="{C91D8FD3-110D-5143-8E3A-B51CA6C31CEB}"/>
              </a:ext>
            </a:extLst>
          </p:cNvPr>
          <p:cNvCxnSpPr>
            <a:cxnSpLocks noChangeShapeType="1"/>
            <a:stCxn id="13" idx="2"/>
            <a:endCxn id="16" idx="0"/>
          </p:cNvCxnSpPr>
          <p:nvPr/>
        </p:nvCxnSpPr>
        <p:spPr bwMode="auto">
          <a:xfrm>
            <a:off x="4186238" y="4786313"/>
            <a:ext cx="32662" cy="5476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 name="AutoShape 22">
            <a:extLst>
              <a:ext uri="{FF2B5EF4-FFF2-40B4-BE49-F238E27FC236}">
                <a16:creationId xmlns:a16="http://schemas.microsoft.com/office/drawing/2014/main" id="{E3F1DAEF-91FB-3C41-AEA6-621F2381DE43}"/>
              </a:ext>
            </a:extLst>
          </p:cNvPr>
          <p:cNvCxnSpPr>
            <a:cxnSpLocks noChangeShapeType="1"/>
            <a:stCxn id="11" idx="2"/>
            <a:endCxn id="19" idx="0"/>
          </p:cNvCxnSpPr>
          <p:nvPr/>
        </p:nvCxnSpPr>
        <p:spPr bwMode="auto">
          <a:xfrm>
            <a:off x="3414713" y="4252913"/>
            <a:ext cx="4762" cy="485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 name="AutoShape 23">
            <a:extLst>
              <a:ext uri="{FF2B5EF4-FFF2-40B4-BE49-F238E27FC236}">
                <a16:creationId xmlns:a16="http://schemas.microsoft.com/office/drawing/2014/main" id="{72845C61-8191-864B-883B-6A9353E50278}"/>
              </a:ext>
            </a:extLst>
          </p:cNvPr>
          <p:cNvCxnSpPr>
            <a:cxnSpLocks noChangeShapeType="1"/>
            <a:stCxn id="14" idx="2"/>
            <a:endCxn id="21" idx="0"/>
          </p:cNvCxnSpPr>
          <p:nvPr/>
        </p:nvCxnSpPr>
        <p:spPr bwMode="auto">
          <a:xfrm>
            <a:off x="5106988" y="4786313"/>
            <a:ext cx="0" cy="104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AutoShape 24">
            <a:extLst>
              <a:ext uri="{FF2B5EF4-FFF2-40B4-BE49-F238E27FC236}">
                <a16:creationId xmlns:a16="http://schemas.microsoft.com/office/drawing/2014/main" id="{CD20D69A-E19D-E540-8C3F-52556CCAA503}"/>
              </a:ext>
            </a:extLst>
          </p:cNvPr>
          <p:cNvCxnSpPr>
            <a:cxnSpLocks noChangeShapeType="1"/>
            <a:stCxn id="18" idx="0"/>
            <a:endCxn id="10" idx="2"/>
          </p:cNvCxnSpPr>
          <p:nvPr/>
        </p:nvCxnSpPr>
        <p:spPr bwMode="auto">
          <a:xfrm flipH="1" flipV="1">
            <a:off x="2425700" y="4267200"/>
            <a:ext cx="18380" cy="10810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AutoShape 25">
            <a:extLst>
              <a:ext uri="{FF2B5EF4-FFF2-40B4-BE49-F238E27FC236}">
                <a16:creationId xmlns:a16="http://schemas.microsoft.com/office/drawing/2014/main" id="{C3C9A6F4-E6C8-D844-B9AF-8C0B6243F9BC}"/>
              </a:ext>
            </a:extLst>
          </p:cNvPr>
          <p:cNvCxnSpPr>
            <a:cxnSpLocks noChangeShapeType="1"/>
            <a:stCxn id="10" idx="0"/>
            <a:endCxn id="7" idx="2"/>
          </p:cNvCxnSpPr>
          <p:nvPr/>
        </p:nvCxnSpPr>
        <p:spPr bwMode="auto">
          <a:xfrm flipV="1">
            <a:off x="2425700" y="3338513"/>
            <a:ext cx="860425" cy="561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 name="AutoShape 26">
            <a:extLst>
              <a:ext uri="{FF2B5EF4-FFF2-40B4-BE49-F238E27FC236}">
                <a16:creationId xmlns:a16="http://schemas.microsoft.com/office/drawing/2014/main" id="{E598E4AF-A329-7F4F-A690-37651EF243BD}"/>
              </a:ext>
            </a:extLst>
          </p:cNvPr>
          <p:cNvCxnSpPr>
            <a:cxnSpLocks noChangeShapeType="1"/>
            <a:stCxn id="7" idx="2"/>
            <a:endCxn id="11" idx="0"/>
          </p:cNvCxnSpPr>
          <p:nvPr/>
        </p:nvCxnSpPr>
        <p:spPr bwMode="auto">
          <a:xfrm>
            <a:off x="3286125" y="3338513"/>
            <a:ext cx="128588" cy="5476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 name="AutoShape 27">
            <a:extLst>
              <a:ext uri="{FF2B5EF4-FFF2-40B4-BE49-F238E27FC236}">
                <a16:creationId xmlns:a16="http://schemas.microsoft.com/office/drawing/2014/main" id="{CD78C099-F76F-1341-91C2-9A30DE0D3CEE}"/>
              </a:ext>
            </a:extLst>
          </p:cNvPr>
          <p:cNvCxnSpPr>
            <a:cxnSpLocks noChangeShapeType="1"/>
            <a:stCxn id="9" idx="0"/>
            <a:endCxn id="8" idx="2"/>
          </p:cNvCxnSpPr>
          <p:nvPr/>
        </p:nvCxnSpPr>
        <p:spPr bwMode="auto">
          <a:xfrm flipV="1">
            <a:off x="1437927" y="4405313"/>
            <a:ext cx="11461" cy="942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 name="AutoShape 28">
            <a:extLst>
              <a:ext uri="{FF2B5EF4-FFF2-40B4-BE49-F238E27FC236}">
                <a16:creationId xmlns:a16="http://schemas.microsoft.com/office/drawing/2014/main" id="{CD078ECD-BA27-C445-925B-33FC0E31E405}"/>
              </a:ext>
            </a:extLst>
          </p:cNvPr>
          <p:cNvCxnSpPr>
            <a:cxnSpLocks noChangeShapeType="1"/>
            <a:stCxn id="8" idx="0"/>
            <a:endCxn id="6" idx="2"/>
          </p:cNvCxnSpPr>
          <p:nvPr/>
        </p:nvCxnSpPr>
        <p:spPr bwMode="auto">
          <a:xfrm flipV="1">
            <a:off x="1449388" y="3414713"/>
            <a:ext cx="4762" cy="6238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 name="AutoShape 29">
            <a:extLst>
              <a:ext uri="{FF2B5EF4-FFF2-40B4-BE49-F238E27FC236}">
                <a16:creationId xmlns:a16="http://schemas.microsoft.com/office/drawing/2014/main" id="{2B23339F-9071-DA4E-868E-4F702CDC6469}"/>
              </a:ext>
            </a:extLst>
          </p:cNvPr>
          <p:cNvCxnSpPr>
            <a:cxnSpLocks noChangeShapeType="1"/>
            <a:stCxn id="13" idx="0"/>
            <a:endCxn id="12" idx="2"/>
          </p:cNvCxnSpPr>
          <p:nvPr/>
        </p:nvCxnSpPr>
        <p:spPr bwMode="auto">
          <a:xfrm flipV="1">
            <a:off x="4186238" y="4267200"/>
            <a:ext cx="439737"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 name="AutoShape 30">
            <a:extLst>
              <a:ext uri="{FF2B5EF4-FFF2-40B4-BE49-F238E27FC236}">
                <a16:creationId xmlns:a16="http://schemas.microsoft.com/office/drawing/2014/main" id="{BCB38FDF-5947-AB4F-9447-8A588C070D9A}"/>
              </a:ext>
            </a:extLst>
          </p:cNvPr>
          <p:cNvCxnSpPr>
            <a:cxnSpLocks noChangeShapeType="1"/>
            <a:stCxn id="12" idx="2"/>
            <a:endCxn id="14" idx="0"/>
          </p:cNvCxnSpPr>
          <p:nvPr/>
        </p:nvCxnSpPr>
        <p:spPr bwMode="auto">
          <a:xfrm>
            <a:off x="4625975" y="4267200"/>
            <a:ext cx="481013"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3" name="AutoShape 31">
            <a:extLst>
              <a:ext uri="{FF2B5EF4-FFF2-40B4-BE49-F238E27FC236}">
                <a16:creationId xmlns:a16="http://schemas.microsoft.com/office/drawing/2014/main" id="{AEAA05D0-6BCC-FA44-94EA-0CE9AEE75B12}"/>
              </a:ext>
            </a:extLst>
          </p:cNvPr>
          <p:cNvCxnSpPr>
            <a:cxnSpLocks noChangeShapeType="1"/>
            <a:stCxn id="7" idx="2"/>
            <a:endCxn id="12" idx="0"/>
          </p:cNvCxnSpPr>
          <p:nvPr/>
        </p:nvCxnSpPr>
        <p:spPr bwMode="auto">
          <a:xfrm>
            <a:off x="3286125" y="3338513"/>
            <a:ext cx="1339850" cy="561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4" name="AutoShape 32">
            <a:extLst>
              <a:ext uri="{FF2B5EF4-FFF2-40B4-BE49-F238E27FC236}">
                <a16:creationId xmlns:a16="http://schemas.microsoft.com/office/drawing/2014/main" id="{07C0B075-56C7-6842-BE69-A495C12D8092}"/>
              </a:ext>
            </a:extLst>
          </p:cNvPr>
          <p:cNvCxnSpPr>
            <a:cxnSpLocks noChangeShapeType="1"/>
            <a:stCxn id="5" idx="2"/>
            <a:endCxn id="6" idx="0"/>
          </p:cNvCxnSpPr>
          <p:nvPr/>
        </p:nvCxnSpPr>
        <p:spPr bwMode="auto">
          <a:xfrm flipH="1">
            <a:off x="1454150" y="2576513"/>
            <a:ext cx="809625" cy="471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 name="AutoShape 33">
            <a:extLst>
              <a:ext uri="{FF2B5EF4-FFF2-40B4-BE49-F238E27FC236}">
                <a16:creationId xmlns:a16="http://schemas.microsoft.com/office/drawing/2014/main" id="{47E1A3DD-047F-434D-B3C9-D078EE0FEB4F}"/>
              </a:ext>
            </a:extLst>
          </p:cNvPr>
          <p:cNvCxnSpPr>
            <a:cxnSpLocks noChangeShapeType="1"/>
            <a:stCxn id="5" idx="2"/>
            <a:endCxn id="7" idx="0"/>
          </p:cNvCxnSpPr>
          <p:nvPr/>
        </p:nvCxnSpPr>
        <p:spPr bwMode="auto">
          <a:xfrm>
            <a:off x="2263775" y="2576513"/>
            <a:ext cx="1022350" cy="3952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 name="Rectangle 3">
            <a:extLst>
              <a:ext uri="{FF2B5EF4-FFF2-40B4-BE49-F238E27FC236}">
                <a16:creationId xmlns:a16="http://schemas.microsoft.com/office/drawing/2014/main" id="{63582D78-C11A-2141-A945-A6DA1F6A8A05}"/>
              </a:ext>
            </a:extLst>
          </p:cNvPr>
          <p:cNvSpPr txBox="1">
            <a:spLocks noChangeArrowheads="1"/>
          </p:cNvSpPr>
          <p:nvPr/>
        </p:nvSpPr>
        <p:spPr>
          <a:xfrm>
            <a:off x="5936284" y="1920852"/>
            <a:ext cx="2875545" cy="37824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  </a:t>
            </a:r>
            <a:r>
              <a:rPr lang="en-US" dirty="0">
                <a:sym typeface="Symbol" charset="0"/>
              </a:rPr>
              <a:t></a:t>
            </a:r>
            <a:r>
              <a:rPr lang="en-US" dirty="0"/>
              <a:t>  NP VP</a:t>
            </a:r>
          </a:p>
          <a:p>
            <a:pPr marL="0" indent="0">
              <a:buFont typeface="Arial" panose="020B0604020202020204" pitchFamily="34" charset="0"/>
              <a:buNone/>
            </a:pPr>
            <a:r>
              <a:rPr lang="en-US" dirty="0"/>
              <a:t>VP </a:t>
            </a:r>
            <a:r>
              <a:rPr lang="en-US" dirty="0">
                <a:sym typeface="Symbol" charset="0"/>
              </a:rPr>
              <a:t></a:t>
            </a:r>
            <a:r>
              <a:rPr lang="en-US" dirty="0"/>
              <a:t> V NP</a:t>
            </a:r>
          </a:p>
          <a:p>
            <a:pPr marL="0" indent="0">
              <a:buFont typeface="Arial" panose="020B0604020202020204" pitchFamily="34" charset="0"/>
              <a:buNone/>
            </a:pPr>
            <a:r>
              <a:rPr lang="en-US" dirty="0"/>
              <a:t>VP </a:t>
            </a:r>
            <a:r>
              <a:rPr lang="en-US" dirty="0">
                <a:sym typeface="Symbol" charset="0"/>
              </a:rPr>
              <a:t></a:t>
            </a:r>
            <a:r>
              <a:rPr lang="en-US" dirty="0"/>
              <a:t> V NP PP</a:t>
            </a:r>
          </a:p>
          <a:p>
            <a:pPr marL="0" indent="0">
              <a:buFont typeface="Arial" panose="020B0604020202020204" pitchFamily="34" charset="0"/>
              <a:buNone/>
            </a:pPr>
            <a:r>
              <a:rPr lang="en-US" dirty="0"/>
              <a:t>NP </a:t>
            </a:r>
            <a:r>
              <a:rPr lang="en-US" dirty="0">
                <a:sym typeface="Symbol" charset="0"/>
              </a:rPr>
              <a:t></a:t>
            </a:r>
            <a:r>
              <a:rPr lang="en-US" dirty="0"/>
              <a:t> NP NP</a:t>
            </a:r>
          </a:p>
          <a:p>
            <a:pPr marL="0" indent="0">
              <a:buFont typeface="Arial" panose="020B0604020202020204" pitchFamily="34" charset="0"/>
              <a:buNone/>
            </a:pPr>
            <a:r>
              <a:rPr lang="en-US" dirty="0"/>
              <a:t>NP </a:t>
            </a:r>
            <a:r>
              <a:rPr lang="en-US" dirty="0">
                <a:sym typeface="Symbol" charset="0"/>
              </a:rPr>
              <a:t></a:t>
            </a:r>
            <a:r>
              <a:rPr lang="en-US" dirty="0"/>
              <a:t> NP PP</a:t>
            </a:r>
          </a:p>
          <a:p>
            <a:pPr marL="0" indent="0">
              <a:buFont typeface="Arial" panose="020B0604020202020204" pitchFamily="34" charset="0"/>
              <a:buNone/>
            </a:pPr>
            <a:r>
              <a:rPr lang="en-US" dirty="0"/>
              <a:t>NP </a:t>
            </a:r>
            <a:r>
              <a:rPr lang="en-US" dirty="0">
                <a:sym typeface="Symbol" charset="0"/>
              </a:rPr>
              <a:t></a:t>
            </a:r>
            <a:r>
              <a:rPr lang="en-US" dirty="0"/>
              <a:t> N</a:t>
            </a:r>
          </a:p>
          <a:p>
            <a:pPr marL="0" indent="0">
              <a:buFont typeface="Arial" panose="020B0604020202020204" pitchFamily="34" charset="0"/>
              <a:buNone/>
            </a:pPr>
            <a:r>
              <a:rPr lang="en-US" dirty="0"/>
              <a:t>NP </a:t>
            </a:r>
            <a:r>
              <a:rPr lang="en-US" dirty="0">
                <a:sym typeface="Symbol" charset="0"/>
              </a:rPr>
              <a:t> </a:t>
            </a:r>
            <a:r>
              <a:rPr lang="en-US" i="1" dirty="0">
                <a:sym typeface="Symbol" charset="0"/>
              </a:rPr>
              <a:t>e</a:t>
            </a:r>
            <a:endParaRPr lang="en-US" i="1" dirty="0"/>
          </a:p>
          <a:p>
            <a:pPr marL="0" indent="0">
              <a:buFont typeface="Arial" panose="020B0604020202020204" pitchFamily="34" charset="0"/>
              <a:buNone/>
            </a:pPr>
            <a:r>
              <a:rPr lang="en-US" dirty="0"/>
              <a:t>PP </a:t>
            </a:r>
            <a:r>
              <a:rPr lang="en-US" dirty="0">
                <a:sym typeface="Symbol" charset="0"/>
              </a:rPr>
              <a:t></a:t>
            </a:r>
            <a:r>
              <a:rPr lang="en-US" dirty="0"/>
              <a:t> P NP</a:t>
            </a:r>
          </a:p>
          <a:p>
            <a:pPr marL="0" indent="0">
              <a:buFont typeface="Arial" panose="020B0604020202020204" pitchFamily="34" charset="0"/>
              <a:buNone/>
            </a:pPr>
            <a:endParaRPr lang="en-US" dirty="0"/>
          </a:p>
          <a:p>
            <a:endParaRPr lang="en-US" dirty="0"/>
          </a:p>
        </p:txBody>
      </p:sp>
      <p:sp>
        <p:nvSpPr>
          <p:cNvPr id="38" name="Rectangle 4">
            <a:extLst>
              <a:ext uri="{FF2B5EF4-FFF2-40B4-BE49-F238E27FC236}">
                <a16:creationId xmlns:a16="http://schemas.microsoft.com/office/drawing/2014/main" id="{FE6C6ADB-1784-4D41-8388-C712331AB6EA}"/>
              </a:ext>
            </a:extLst>
          </p:cNvPr>
          <p:cNvSpPr txBox="1">
            <a:spLocks noChangeArrowheads="1"/>
          </p:cNvSpPr>
          <p:nvPr/>
        </p:nvSpPr>
        <p:spPr>
          <a:xfrm>
            <a:off x="8968409" y="1729408"/>
            <a:ext cx="2640496" cy="39944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 </a:t>
            </a:r>
            <a:r>
              <a:rPr lang="en-US" dirty="0">
                <a:sym typeface="Symbol" charset="0"/>
              </a:rPr>
              <a:t></a:t>
            </a:r>
            <a:r>
              <a:rPr lang="en-US" dirty="0"/>
              <a:t> people </a:t>
            </a:r>
          </a:p>
          <a:p>
            <a:pPr marL="0" indent="0">
              <a:buFont typeface="Arial" panose="020B0604020202020204" pitchFamily="34" charset="0"/>
              <a:buNone/>
            </a:pPr>
            <a:r>
              <a:rPr lang="en-US" dirty="0"/>
              <a:t>N </a:t>
            </a:r>
            <a:r>
              <a:rPr lang="en-US" dirty="0">
                <a:sym typeface="Symbol" charset="0"/>
              </a:rPr>
              <a:t></a:t>
            </a:r>
            <a:r>
              <a:rPr lang="en-US" dirty="0"/>
              <a:t> fish  </a:t>
            </a:r>
          </a:p>
          <a:p>
            <a:pPr marL="0" indent="0">
              <a:buFont typeface="Arial" panose="020B0604020202020204" pitchFamily="34" charset="0"/>
              <a:buNone/>
            </a:pPr>
            <a:r>
              <a:rPr lang="en-US" dirty="0"/>
              <a:t>N </a:t>
            </a:r>
            <a:r>
              <a:rPr lang="en-US" dirty="0">
                <a:sym typeface="Symbol" charset="0"/>
              </a:rPr>
              <a:t></a:t>
            </a:r>
            <a:r>
              <a:rPr lang="en-US" dirty="0"/>
              <a:t> tanks </a:t>
            </a:r>
          </a:p>
          <a:p>
            <a:pPr marL="0" indent="0">
              <a:buFont typeface="Arial" panose="020B0604020202020204" pitchFamily="34" charset="0"/>
              <a:buNone/>
            </a:pPr>
            <a:r>
              <a:rPr lang="en-US" dirty="0"/>
              <a:t>N </a:t>
            </a:r>
            <a:r>
              <a:rPr lang="en-US" dirty="0">
                <a:sym typeface="Symbol" charset="0"/>
              </a:rPr>
              <a:t></a:t>
            </a:r>
            <a:r>
              <a:rPr lang="en-US" dirty="0"/>
              <a:t> rods </a:t>
            </a:r>
          </a:p>
          <a:p>
            <a:pPr marL="0" indent="0">
              <a:buFont typeface="Arial" panose="020B0604020202020204" pitchFamily="34" charset="0"/>
              <a:buNone/>
            </a:pPr>
            <a:r>
              <a:rPr lang="en-US" dirty="0"/>
              <a:t>V </a:t>
            </a:r>
            <a:r>
              <a:rPr lang="en-US" dirty="0">
                <a:sym typeface="Symbol" charset="0"/>
              </a:rPr>
              <a:t></a:t>
            </a:r>
            <a:r>
              <a:rPr lang="en-US" dirty="0"/>
              <a:t> people </a:t>
            </a:r>
          </a:p>
          <a:p>
            <a:pPr marL="0" indent="0">
              <a:buFont typeface="Arial" panose="020B0604020202020204" pitchFamily="34" charset="0"/>
              <a:buNone/>
            </a:pPr>
            <a:r>
              <a:rPr lang="en-US" dirty="0"/>
              <a:t>V </a:t>
            </a:r>
            <a:r>
              <a:rPr lang="en-US" dirty="0">
                <a:sym typeface="Symbol" charset="0"/>
              </a:rPr>
              <a:t></a:t>
            </a:r>
            <a:r>
              <a:rPr lang="en-US" dirty="0"/>
              <a:t> fish   </a:t>
            </a:r>
          </a:p>
          <a:p>
            <a:pPr marL="0" indent="0">
              <a:buFont typeface="Arial" panose="020B0604020202020204" pitchFamily="34" charset="0"/>
              <a:buNone/>
            </a:pPr>
            <a:r>
              <a:rPr lang="en-US" dirty="0"/>
              <a:t>V </a:t>
            </a:r>
            <a:r>
              <a:rPr lang="en-US" dirty="0">
                <a:sym typeface="Symbol" charset="0"/>
              </a:rPr>
              <a:t></a:t>
            </a:r>
            <a:r>
              <a:rPr lang="en-US" dirty="0"/>
              <a:t> tanks  </a:t>
            </a:r>
          </a:p>
          <a:p>
            <a:pPr marL="0" indent="0">
              <a:buFont typeface="Arial" panose="020B0604020202020204" pitchFamily="34" charset="0"/>
              <a:buNone/>
            </a:pPr>
            <a:r>
              <a:rPr lang="en-US" dirty="0"/>
              <a:t>P </a:t>
            </a:r>
            <a:r>
              <a:rPr lang="en-US" dirty="0">
                <a:sym typeface="Symbol" charset="0"/>
              </a:rPr>
              <a:t></a:t>
            </a:r>
            <a:r>
              <a:rPr lang="en-US" dirty="0"/>
              <a:t> with </a:t>
            </a:r>
          </a:p>
        </p:txBody>
      </p:sp>
      <p:sp>
        <p:nvSpPr>
          <p:cNvPr id="3" name="Slide Number Placeholder 2">
            <a:extLst>
              <a:ext uri="{FF2B5EF4-FFF2-40B4-BE49-F238E27FC236}">
                <a16:creationId xmlns:a16="http://schemas.microsoft.com/office/drawing/2014/main" id="{3F453BCE-E263-30FD-5FD5-2BFF280E676B}"/>
              </a:ext>
            </a:extLst>
          </p:cNvPr>
          <p:cNvSpPr>
            <a:spLocks noGrp="1"/>
          </p:cNvSpPr>
          <p:nvPr>
            <p:ph type="sldNum" sz="quarter" idx="12"/>
          </p:nvPr>
        </p:nvSpPr>
        <p:spPr/>
        <p:txBody>
          <a:bodyPr/>
          <a:lstStyle/>
          <a:p>
            <a:fld id="{EC7694C8-B31F-FD48-A73C-6354F5BCEDA2}" type="slidenum">
              <a:rPr lang="en-SG" smtClean="0"/>
              <a:t>16</a:t>
            </a:fld>
            <a:endParaRPr lang="en-SG"/>
          </a:p>
        </p:txBody>
      </p:sp>
    </p:spTree>
    <p:extLst>
      <p:ext uri="{BB962C8B-B14F-4D97-AF65-F5344CB8AC3E}">
        <p14:creationId xmlns:p14="http://schemas.microsoft.com/office/powerpoint/2010/main" val="266158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9EBC-A144-CE46-AC58-2668404EFF6D}"/>
              </a:ext>
            </a:extLst>
          </p:cNvPr>
          <p:cNvSpPr>
            <a:spLocks noGrp="1"/>
          </p:cNvSpPr>
          <p:nvPr>
            <p:ph type="title"/>
          </p:nvPr>
        </p:nvSpPr>
        <p:spPr/>
        <p:txBody>
          <a:bodyPr/>
          <a:lstStyle/>
          <a:p>
            <a:r>
              <a:rPr lang="en-US" b="1" dirty="0"/>
              <a:t>Phrase structure grammars </a:t>
            </a:r>
            <a:br>
              <a:rPr lang="en-US" b="1" dirty="0"/>
            </a:br>
            <a:r>
              <a:rPr lang="en-US" b="1" dirty="0"/>
              <a:t>= context-free grammars (CFGs)</a:t>
            </a:r>
            <a:endParaRPr lang="en-US" b="1"/>
          </a:p>
        </p:txBody>
      </p:sp>
      <p:sp>
        <p:nvSpPr>
          <p:cNvPr id="3" name="Content Placeholder 2">
            <a:extLst>
              <a:ext uri="{FF2B5EF4-FFF2-40B4-BE49-F238E27FC236}">
                <a16:creationId xmlns:a16="http://schemas.microsoft.com/office/drawing/2014/main" id="{E4AD6724-842A-CF48-90BC-8B683AD3FDAA}"/>
              </a:ext>
            </a:extLst>
          </p:cNvPr>
          <p:cNvSpPr>
            <a:spLocks noGrp="1"/>
          </p:cNvSpPr>
          <p:nvPr>
            <p:ph idx="1"/>
          </p:nvPr>
        </p:nvSpPr>
        <p:spPr>
          <a:xfrm>
            <a:off x="838200" y="2027583"/>
            <a:ext cx="10515600" cy="4149380"/>
          </a:xfrm>
        </p:spPr>
        <p:txBody>
          <a:bodyPr/>
          <a:lstStyle/>
          <a:p>
            <a:r>
              <a:rPr lang="en-US" dirty="0"/>
              <a:t>G = (T, N, S, R)</a:t>
            </a:r>
          </a:p>
          <a:p>
            <a:pPr lvl="1"/>
            <a:r>
              <a:rPr lang="en-US" dirty="0"/>
              <a:t>T is a set of terminal symbols</a:t>
            </a:r>
          </a:p>
          <a:p>
            <a:pPr lvl="1"/>
            <a:r>
              <a:rPr lang="en-US" dirty="0"/>
              <a:t>N is a set of nonterminal symbols</a:t>
            </a:r>
          </a:p>
          <a:p>
            <a:pPr lvl="1"/>
            <a:r>
              <a:rPr lang="en-US" dirty="0">
                <a:sym typeface="Symbol" charset="0"/>
              </a:rPr>
              <a:t>S is the start symbol (S ∈ N)</a:t>
            </a:r>
          </a:p>
          <a:p>
            <a:pPr lvl="1"/>
            <a:r>
              <a:rPr lang="en-US" dirty="0">
                <a:sym typeface="Symbol" charset="0"/>
              </a:rPr>
              <a:t>R is a set of rules/productions of the form X  </a:t>
            </a:r>
          </a:p>
          <a:p>
            <a:pPr lvl="2"/>
            <a:r>
              <a:rPr lang="en-US" dirty="0">
                <a:sym typeface="Symbol" charset="0"/>
              </a:rPr>
              <a:t>X ∈ N and  ∈ (N ∪ T)* </a:t>
            </a:r>
          </a:p>
          <a:p>
            <a:pPr lvl="2"/>
            <a:endParaRPr lang="en-US" dirty="0">
              <a:sym typeface="Symbol" charset="0"/>
            </a:endParaRPr>
          </a:p>
          <a:p>
            <a:r>
              <a:rPr lang="en-US" dirty="0">
                <a:sym typeface="Symbol" charset="0"/>
              </a:rPr>
              <a:t>A grammar G generates a language L.</a:t>
            </a:r>
          </a:p>
          <a:p>
            <a:pPr marL="0" indent="0">
              <a:buNone/>
            </a:pPr>
            <a:endParaRPr lang="en-US"/>
          </a:p>
        </p:txBody>
      </p:sp>
      <p:sp>
        <p:nvSpPr>
          <p:cNvPr id="4" name="Slide Number Placeholder 3">
            <a:extLst>
              <a:ext uri="{FF2B5EF4-FFF2-40B4-BE49-F238E27FC236}">
                <a16:creationId xmlns:a16="http://schemas.microsoft.com/office/drawing/2014/main" id="{EA383959-5322-F815-3C46-9C4152D5D512}"/>
              </a:ext>
            </a:extLst>
          </p:cNvPr>
          <p:cNvSpPr>
            <a:spLocks noGrp="1"/>
          </p:cNvSpPr>
          <p:nvPr>
            <p:ph type="sldNum" sz="quarter" idx="12"/>
          </p:nvPr>
        </p:nvSpPr>
        <p:spPr/>
        <p:txBody>
          <a:bodyPr/>
          <a:lstStyle/>
          <a:p>
            <a:fld id="{EC7694C8-B31F-FD48-A73C-6354F5BCEDA2}" type="slidenum">
              <a:rPr lang="en-SG" smtClean="0"/>
              <a:t>17</a:t>
            </a:fld>
            <a:endParaRPr lang="en-SG"/>
          </a:p>
        </p:txBody>
      </p:sp>
    </p:spTree>
    <p:extLst>
      <p:ext uri="{BB962C8B-B14F-4D97-AF65-F5344CB8AC3E}">
        <p14:creationId xmlns:p14="http://schemas.microsoft.com/office/powerpoint/2010/main" val="2642148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3FAD-0526-1E4D-9966-1E2A8E693FB9}"/>
              </a:ext>
            </a:extLst>
          </p:cNvPr>
          <p:cNvSpPr>
            <a:spLocks noGrp="1"/>
          </p:cNvSpPr>
          <p:nvPr>
            <p:ph type="title"/>
          </p:nvPr>
        </p:nvSpPr>
        <p:spPr/>
        <p:txBody>
          <a:bodyPr/>
          <a:lstStyle/>
          <a:p>
            <a:r>
              <a:rPr lang="en-US"/>
              <a:t>Phân tích cú pháp</a:t>
            </a:r>
          </a:p>
        </p:txBody>
      </p:sp>
      <p:sp>
        <p:nvSpPr>
          <p:cNvPr id="3" name="Content Placeholder 2">
            <a:extLst>
              <a:ext uri="{FF2B5EF4-FFF2-40B4-BE49-F238E27FC236}">
                <a16:creationId xmlns:a16="http://schemas.microsoft.com/office/drawing/2014/main" id="{4B7D1FE1-FF18-B043-9C66-533171F9EE49}"/>
              </a:ext>
            </a:extLst>
          </p:cNvPr>
          <p:cNvSpPr>
            <a:spLocks noGrp="1"/>
          </p:cNvSpPr>
          <p:nvPr>
            <p:ph idx="1"/>
          </p:nvPr>
        </p:nvSpPr>
        <p:spPr/>
        <p:txBody>
          <a:bodyPr/>
          <a:lstStyle/>
          <a:p>
            <a:r>
              <a:rPr lang="en-US"/>
              <a:t>Là bài toán với văn phạm đã cho và một câu input, sinh cây cú pháp (parsed tree).</a:t>
            </a:r>
          </a:p>
          <a:p>
            <a:r>
              <a:rPr lang="en-US"/>
              <a:t>Các vấn đề cần giải quyết:</a:t>
            </a:r>
          </a:p>
          <a:p>
            <a:pPr lvl="1"/>
            <a:r>
              <a:rPr lang="en-US"/>
              <a:t>Xây dựng văn phạm. </a:t>
            </a:r>
          </a:p>
          <a:p>
            <a:pPr lvl="1"/>
            <a:r>
              <a:rPr lang="en-US"/>
              <a:t>Thuật toán phân tích (time complexity)</a:t>
            </a:r>
          </a:p>
          <a:p>
            <a:pPr lvl="1"/>
            <a:r>
              <a:rPr lang="en-US"/>
              <a:t>Giải quyết tính nhập nhằng trong phân tích cú pháp.</a:t>
            </a:r>
          </a:p>
        </p:txBody>
      </p:sp>
      <p:sp>
        <p:nvSpPr>
          <p:cNvPr id="4" name="Slide Number Placeholder 3">
            <a:extLst>
              <a:ext uri="{FF2B5EF4-FFF2-40B4-BE49-F238E27FC236}">
                <a16:creationId xmlns:a16="http://schemas.microsoft.com/office/drawing/2014/main" id="{80A2F370-E20E-7446-1EAB-B1CFA90CA9AD}"/>
              </a:ext>
            </a:extLst>
          </p:cNvPr>
          <p:cNvSpPr>
            <a:spLocks noGrp="1"/>
          </p:cNvSpPr>
          <p:nvPr>
            <p:ph type="sldNum" sz="quarter" idx="12"/>
          </p:nvPr>
        </p:nvSpPr>
        <p:spPr/>
        <p:txBody>
          <a:bodyPr/>
          <a:lstStyle/>
          <a:p>
            <a:fld id="{EC7694C8-B31F-FD48-A73C-6354F5BCEDA2}" type="slidenum">
              <a:rPr lang="en-SG" smtClean="0"/>
              <a:t>18</a:t>
            </a:fld>
            <a:endParaRPr lang="en-SG"/>
          </a:p>
        </p:txBody>
      </p:sp>
    </p:spTree>
    <p:extLst>
      <p:ext uri="{BB962C8B-B14F-4D97-AF65-F5344CB8AC3E}">
        <p14:creationId xmlns:p14="http://schemas.microsoft.com/office/powerpoint/2010/main" val="393835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9337-D356-684B-A962-33C09F3ECD26}"/>
              </a:ext>
            </a:extLst>
          </p:cNvPr>
          <p:cNvSpPr>
            <a:spLocks noGrp="1"/>
          </p:cNvSpPr>
          <p:nvPr>
            <p:ph type="title"/>
          </p:nvPr>
        </p:nvSpPr>
        <p:spPr/>
        <p:txBody>
          <a:bodyPr/>
          <a:lstStyle/>
          <a:p>
            <a:r>
              <a:rPr lang="en-US" b="1"/>
              <a:t>Các tiếp cận phân tích cú pháp</a:t>
            </a:r>
          </a:p>
        </p:txBody>
      </p:sp>
      <p:sp>
        <p:nvSpPr>
          <p:cNvPr id="3" name="Content Placeholder 2">
            <a:extLst>
              <a:ext uri="{FF2B5EF4-FFF2-40B4-BE49-F238E27FC236}">
                <a16:creationId xmlns:a16="http://schemas.microsoft.com/office/drawing/2014/main" id="{335897C8-9183-F143-9C0E-93180EE82F5A}"/>
              </a:ext>
            </a:extLst>
          </p:cNvPr>
          <p:cNvSpPr>
            <a:spLocks noGrp="1"/>
          </p:cNvSpPr>
          <p:nvPr>
            <p:ph idx="1"/>
          </p:nvPr>
        </p:nvSpPr>
        <p:spPr/>
        <p:txBody>
          <a:bodyPr>
            <a:normAutofit/>
          </a:bodyPr>
          <a:lstStyle/>
          <a:p>
            <a:r>
              <a:rPr lang="en-US"/>
              <a:t>Top-down vs. bottom-up: </a:t>
            </a:r>
            <a:endParaRPr lang="en-US">
              <a:effectLst/>
            </a:endParaRPr>
          </a:p>
          <a:p>
            <a:pPr lvl="1"/>
            <a:r>
              <a:rPr lang="en-US"/>
              <a:t>Top-down: (goal-driven): from the start symbol down. </a:t>
            </a:r>
            <a:endParaRPr lang="en-US">
              <a:effectLst/>
            </a:endParaRPr>
          </a:p>
          <a:p>
            <a:pPr lvl="1"/>
            <a:r>
              <a:rPr lang="en-US"/>
              <a:t>Bottom-up: (data-driven): from the symbols up. </a:t>
            </a:r>
            <a:endParaRPr lang="en-US">
              <a:effectLst/>
            </a:endParaRPr>
          </a:p>
          <a:p>
            <a:r>
              <a:rPr lang="en-US"/>
              <a:t>Naive vs. dynamic programming: </a:t>
            </a:r>
            <a:endParaRPr lang="en-US">
              <a:effectLst/>
            </a:endParaRPr>
          </a:p>
          <a:p>
            <a:pPr lvl="1"/>
            <a:r>
              <a:rPr lang="en-US"/>
              <a:t>Naive:enumerate everything. </a:t>
            </a:r>
            <a:endParaRPr lang="en-US">
              <a:effectLst/>
            </a:endParaRPr>
          </a:p>
          <a:p>
            <a:pPr lvl="1"/>
            <a:r>
              <a:rPr lang="en-US"/>
              <a:t>Backtracking: try something, discard partial solutions. </a:t>
            </a:r>
            <a:endParaRPr lang="en-US">
              <a:effectLst/>
            </a:endParaRPr>
          </a:p>
          <a:p>
            <a:pPr lvl="1"/>
            <a:r>
              <a:rPr lang="en-US"/>
              <a:t>Dynamic programming: save partial solutions in a table. </a:t>
            </a:r>
            <a:endParaRPr lang="en-US">
              <a:effectLst/>
            </a:endParaRPr>
          </a:p>
          <a:p>
            <a:r>
              <a:rPr lang="en-US"/>
              <a:t>Examples: </a:t>
            </a:r>
            <a:endParaRPr lang="en-US">
              <a:effectLst/>
            </a:endParaRPr>
          </a:p>
          <a:p>
            <a:pPr lvl="1"/>
            <a:r>
              <a:rPr lang="en-US"/>
              <a:t>CKY: bottom-up dynamic programming.</a:t>
            </a:r>
            <a:br>
              <a:rPr lang="en-US"/>
            </a:br>
            <a:r>
              <a:rPr lang="en-US"/>
              <a:t>Earleyparsing:top-downdynamicprogramming. </a:t>
            </a:r>
            <a:endParaRPr lang="en-US">
              <a:effectLst/>
            </a:endParaRPr>
          </a:p>
          <a:p>
            <a:endParaRPr lang="en-US"/>
          </a:p>
        </p:txBody>
      </p:sp>
      <p:sp>
        <p:nvSpPr>
          <p:cNvPr id="4" name="Slide Number Placeholder 3">
            <a:extLst>
              <a:ext uri="{FF2B5EF4-FFF2-40B4-BE49-F238E27FC236}">
                <a16:creationId xmlns:a16="http://schemas.microsoft.com/office/drawing/2014/main" id="{6B233996-35CE-8C2E-7E6C-15C1FC52D57F}"/>
              </a:ext>
            </a:extLst>
          </p:cNvPr>
          <p:cNvSpPr>
            <a:spLocks noGrp="1"/>
          </p:cNvSpPr>
          <p:nvPr>
            <p:ph type="sldNum" sz="quarter" idx="12"/>
          </p:nvPr>
        </p:nvSpPr>
        <p:spPr/>
        <p:txBody>
          <a:bodyPr/>
          <a:lstStyle/>
          <a:p>
            <a:fld id="{EC7694C8-B31F-FD48-A73C-6354F5BCEDA2}" type="slidenum">
              <a:rPr lang="en-SG" smtClean="0"/>
              <a:t>19</a:t>
            </a:fld>
            <a:endParaRPr lang="en-SG"/>
          </a:p>
        </p:txBody>
      </p:sp>
    </p:spTree>
    <p:extLst>
      <p:ext uri="{BB962C8B-B14F-4D97-AF65-F5344CB8AC3E}">
        <p14:creationId xmlns:p14="http://schemas.microsoft.com/office/powerpoint/2010/main" val="54321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A9EC-A589-8343-9EA5-F6F059D492BF}"/>
              </a:ext>
            </a:extLst>
          </p:cNvPr>
          <p:cNvSpPr>
            <a:spLocks noGrp="1"/>
          </p:cNvSpPr>
          <p:nvPr>
            <p:ph type="title"/>
          </p:nvPr>
        </p:nvSpPr>
        <p:spPr/>
        <p:txBody>
          <a:bodyPr/>
          <a:lstStyle/>
          <a:p>
            <a:r>
              <a:rPr lang="en-US"/>
              <a:t>About the lecturer</a:t>
            </a:r>
          </a:p>
        </p:txBody>
      </p:sp>
      <p:sp>
        <p:nvSpPr>
          <p:cNvPr id="3" name="Content Placeholder 2">
            <a:extLst>
              <a:ext uri="{FF2B5EF4-FFF2-40B4-BE49-F238E27FC236}">
                <a16:creationId xmlns:a16="http://schemas.microsoft.com/office/drawing/2014/main" id="{390543D6-594B-D84E-8796-CD21D774663C}"/>
              </a:ext>
            </a:extLst>
          </p:cNvPr>
          <p:cNvSpPr>
            <a:spLocks noGrp="1"/>
          </p:cNvSpPr>
          <p:nvPr>
            <p:ph idx="1"/>
          </p:nvPr>
        </p:nvSpPr>
        <p:spPr/>
        <p:txBody>
          <a:bodyPr/>
          <a:lstStyle/>
          <a:p>
            <a:r>
              <a:rPr lang="en-US"/>
              <a:t>Phd Nguyen Kiem Hieu</a:t>
            </a:r>
          </a:p>
          <a:p>
            <a:r>
              <a:rPr lang="en-US"/>
              <a:t>Computer science department, School of Information and Communication Technology, HUST</a:t>
            </a:r>
          </a:p>
          <a:p>
            <a:r>
              <a:rPr lang="en-US"/>
              <a:t>Email: </a:t>
            </a:r>
            <a:r>
              <a:rPr lang="en-US">
                <a:hlinkClick r:id="rId2"/>
              </a:rPr>
              <a:t>hieunk@soict.hust.edu.vn</a:t>
            </a:r>
            <a:endParaRPr lang="en-US"/>
          </a:p>
        </p:txBody>
      </p:sp>
      <p:sp>
        <p:nvSpPr>
          <p:cNvPr id="4" name="Slide Number Placeholder 3">
            <a:extLst>
              <a:ext uri="{FF2B5EF4-FFF2-40B4-BE49-F238E27FC236}">
                <a16:creationId xmlns:a16="http://schemas.microsoft.com/office/drawing/2014/main" id="{0BE63F28-453B-3AC7-40F2-F244E535B062}"/>
              </a:ext>
            </a:extLst>
          </p:cNvPr>
          <p:cNvSpPr>
            <a:spLocks noGrp="1"/>
          </p:cNvSpPr>
          <p:nvPr>
            <p:ph type="sldNum" sz="quarter" idx="12"/>
          </p:nvPr>
        </p:nvSpPr>
        <p:spPr/>
        <p:txBody>
          <a:bodyPr/>
          <a:lstStyle/>
          <a:p>
            <a:fld id="{EC7694C8-B31F-FD48-A73C-6354F5BCEDA2}" type="slidenum">
              <a:rPr lang="en-SG" smtClean="0"/>
              <a:t>2</a:t>
            </a:fld>
            <a:endParaRPr lang="en-SG"/>
          </a:p>
        </p:txBody>
      </p:sp>
    </p:spTree>
    <p:extLst>
      <p:ext uri="{BB962C8B-B14F-4D97-AF65-F5344CB8AC3E}">
        <p14:creationId xmlns:p14="http://schemas.microsoft.com/office/powerpoint/2010/main" val="543092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C631-538F-4E40-B9B8-486A5DDC72D5}"/>
              </a:ext>
            </a:extLst>
          </p:cNvPr>
          <p:cNvSpPr>
            <a:spLocks noGrp="1"/>
          </p:cNvSpPr>
          <p:nvPr>
            <p:ph type="title"/>
          </p:nvPr>
        </p:nvSpPr>
        <p:spPr/>
        <p:txBody>
          <a:bodyPr>
            <a:normAutofit/>
          </a:bodyPr>
          <a:lstStyle/>
          <a:p>
            <a:r>
              <a:rPr lang="en-US" b="1"/>
              <a:t>Thuật toán CYK và văn phạm chuẩn Chomsky</a:t>
            </a:r>
            <a:br>
              <a:rPr lang="en-US" b="1"/>
            </a:br>
            <a:r>
              <a:rPr lang="en-US" b="1"/>
              <a:t>(Chomsky Normal Form)</a:t>
            </a:r>
          </a:p>
        </p:txBody>
      </p:sp>
      <p:sp>
        <p:nvSpPr>
          <p:cNvPr id="3" name="Content Placeholder 2">
            <a:extLst>
              <a:ext uri="{FF2B5EF4-FFF2-40B4-BE49-F238E27FC236}">
                <a16:creationId xmlns:a16="http://schemas.microsoft.com/office/drawing/2014/main" id="{6B551351-D76E-F645-8F5C-81D179AEC18B}"/>
              </a:ext>
            </a:extLst>
          </p:cNvPr>
          <p:cNvSpPr>
            <a:spLocks noGrp="1"/>
          </p:cNvSpPr>
          <p:nvPr>
            <p:ph idx="1"/>
          </p:nvPr>
        </p:nvSpPr>
        <p:spPr>
          <a:xfrm>
            <a:off x="838200" y="2082317"/>
            <a:ext cx="10515600" cy="2429358"/>
          </a:xfrm>
        </p:spPr>
        <p:txBody>
          <a:bodyPr>
            <a:normAutofit lnSpcReduction="10000"/>
          </a:bodyPr>
          <a:lstStyle/>
          <a:p>
            <a:r>
              <a:rPr lang="en-US"/>
              <a:t>Luật trong CNF chỉ thuộc một trong 2 dạng: </a:t>
            </a:r>
          </a:p>
          <a:p>
            <a:pPr lvl="1"/>
            <a:r>
              <a:rPr lang="en-US"/>
              <a:t>Two non-terminals: (e.g.,VP→ADVVP) </a:t>
            </a:r>
            <a:endParaRPr lang="en-US">
              <a:effectLst/>
            </a:endParaRPr>
          </a:p>
          <a:p>
            <a:pPr lvl="1"/>
            <a:r>
              <a:rPr lang="en-US"/>
              <a:t>One terminal: VP → eat </a:t>
            </a:r>
          </a:p>
          <a:p>
            <a:r>
              <a:rPr lang="en-US">
                <a:effectLst/>
              </a:rPr>
              <a:t>Mỗi luật CFG có thể viết về dạng tương đương của luật CNF</a:t>
            </a:r>
          </a:p>
          <a:p>
            <a:pPr marL="0" indent="0">
              <a:buNone/>
            </a:pPr>
            <a:r>
              <a:rPr lang="en-US"/>
              <a:t>Ví dụ:</a:t>
            </a:r>
            <a:br>
              <a:rPr lang="en-US"/>
            </a:br>
            <a:endParaRPr lang="en-US">
              <a:effectLst/>
            </a:endParaRPr>
          </a:p>
          <a:p>
            <a:pPr marL="0" indent="0">
              <a:buNone/>
            </a:pPr>
            <a:endParaRPr lang="en-US">
              <a:effectLst/>
            </a:endParaRPr>
          </a:p>
          <a:p>
            <a:endParaRPr lang="en-US"/>
          </a:p>
        </p:txBody>
      </p:sp>
      <p:pic>
        <p:nvPicPr>
          <p:cNvPr id="4" name="Picture 3">
            <a:extLst>
              <a:ext uri="{FF2B5EF4-FFF2-40B4-BE49-F238E27FC236}">
                <a16:creationId xmlns:a16="http://schemas.microsoft.com/office/drawing/2014/main" id="{C1919209-5B99-2E46-8C8A-533979314C8D}"/>
              </a:ext>
            </a:extLst>
          </p:cNvPr>
          <p:cNvPicPr>
            <a:picLocks noChangeAspect="1"/>
          </p:cNvPicPr>
          <p:nvPr/>
        </p:nvPicPr>
        <p:blipFill>
          <a:blip r:embed="rId2"/>
          <a:stretch>
            <a:fillRect/>
          </a:stretch>
        </p:blipFill>
        <p:spPr>
          <a:xfrm>
            <a:off x="3037712" y="4058133"/>
            <a:ext cx="5851184" cy="1690342"/>
          </a:xfrm>
          <a:prstGeom prst="rect">
            <a:avLst/>
          </a:prstGeom>
        </p:spPr>
      </p:pic>
      <p:sp>
        <p:nvSpPr>
          <p:cNvPr id="5" name="Rectangle 4">
            <a:extLst>
              <a:ext uri="{FF2B5EF4-FFF2-40B4-BE49-F238E27FC236}">
                <a16:creationId xmlns:a16="http://schemas.microsoft.com/office/drawing/2014/main" id="{FF88E668-994D-A045-B809-C9C5416FDC5B}"/>
              </a:ext>
            </a:extLst>
          </p:cNvPr>
          <p:cNvSpPr/>
          <p:nvPr/>
        </p:nvSpPr>
        <p:spPr>
          <a:xfrm>
            <a:off x="1033669" y="5903073"/>
            <a:ext cx="6096000" cy="461665"/>
          </a:xfrm>
          <a:prstGeom prst="rect">
            <a:avLst/>
          </a:prstGeom>
        </p:spPr>
        <p:txBody>
          <a:bodyPr>
            <a:spAutoFit/>
          </a:bodyPr>
          <a:lstStyle/>
          <a:p>
            <a:r>
              <a:rPr lang="en-US" sz="2400"/>
              <a:t>Chuyển về dạng CNF?: VP → VBD NP PP PP</a:t>
            </a:r>
          </a:p>
        </p:txBody>
      </p:sp>
      <p:sp>
        <p:nvSpPr>
          <p:cNvPr id="6" name="Slide Number Placeholder 5">
            <a:extLst>
              <a:ext uri="{FF2B5EF4-FFF2-40B4-BE49-F238E27FC236}">
                <a16:creationId xmlns:a16="http://schemas.microsoft.com/office/drawing/2014/main" id="{BB195932-DBD6-EF08-C235-04B61601CABA}"/>
              </a:ext>
            </a:extLst>
          </p:cNvPr>
          <p:cNvSpPr>
            <a:spLocks noGrp="1"/>
          </p:cNvSpPr>
          <p:nvPr>
            <p:ph type="sldNum" sz="quarter" idx="12"/>
          </p:nvPr>
        </p:nvSpPr>
        <p:spPr/>
        <p:txBody>
          <a:bodyPr/>
          <a:lstStyle/>
          <a:p>
            <a:fld id="{EC7694C8-B31F-FD48-A73C-6354F5BCEDA2}" type="slidenum">
              <a:rPr lang="en-SG" smtClean="0"/>
              <a:t>20</a:t>
            </a:fld>
            <a:endParaRPr lang="en-SG"/>
          </a:p>
        </p:txBody>
      </p:sp>
    </p:spTree>
    <p:extLst>
      <p:ext uri="{BB962C8B-B14F-4D97-AF65-F5344CB8AC3E}">
        <p14:creationId xmlns:p14="http://schemas.microsoft.com/office/powerpoint/2010/main" val="2520269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ECC5-682A-EC45-A767-EE798A95F427}"/>
              </a:ext>
            </a:extLst>
          </p:cNvPr>
          <p:cNvSpPr>
            <a:spLocks noGrp="1"/>
          </p:cNvSpPr>
          <p:nvPr>
            <p:ph type="title"/>
          </p:nvPr>
        </p:nvSpPr>
        <p:spPr/>
        <p:txBody>
          <a:bodyPr/>
          <a:lstStyle/>
          <a:p>
            <a:r>
              <a:rPr lang="en-US" b="1"/>
              <a:t>CKY chart parsing algorithm </a:t>
            </a:r>
            <a:endParaRPr lang="en-US" b="1">
              <a:effectLst/>
            </a:endParaRPr>
          </a:p>
        </p:txBody>
      </p:sp>
      <p:sp>
        <p:nvSpPr>
          <p:cNvPr id="3" name="Content Placeholder 2">
            <a:extLst>
              <a:ext uri="{FF2B5EF4-FFF2-40B4-BE49-F238E27FC236}">
                <a16:creationId xmlns:a16="http://schemas.microsoft.com/office/drawing/2014/main" id="{13C20A8C-C272-4649-956F-9D50C07144AA}"/>
              </a:ext>
            </a:extLst>
          </p:cNvPr>
          <p:cNvSpPr>
            <a:spLocks noGrp="1"/>
          </p:cNvSpPr>
          <p:nvPr>
            <p:ph idx="1"/>
          </p:nvPr>
        </p:nvSpPr>
        <p:spPr/>
        <p:txBody>
          <a:bodyPr/>
          <a:lstStyle/>
          <a:p>
            <a:r>
              <a:rPr lang="en-US"/>
              <a:t>Bottom-up parsing: start with the words </a:t>
            </a:r>
            <a:endParaRPr lang="en-US">
              <a:effectLst/>
            </a:endParaRPr>
          </a:p>
          <a:p>
            <a:r>
              <a:rPr lang="en-US"/>
              <a:t>Dynamic programming: </a:t>
            </a:r>
            <a:endParaRPr lang="en-US">
              <a:effectLst/>
            </a:endParaRPr>
          </a:p>
          <a:p>
            <a:pPr lvl="1"/>
            <a:r>
              <a:rPr lang="en-US"/>
              <a:t>save the results in a table/chart</a:t>
            </a:r>
          </a:p>
          <a:p>
            <a:pPr lvl="1"/>
            <a:r>
              <a:rPr lang="en-US"/>
              <a:t>re-use these results in finding larger constituents </a:t>
            </a:r>
            <a:endParaRPr lang="en-US">
              <a:effectLst/>
            </a:endParaRPr>
          </a:p>
          <a:p>
            <a:r>
              <a:rPr lang="en-US"/>
              <a:t>Complexity: </a:t>
            </a:r>
            <a:r>
              <a:rPr lang="en-US" i="1"/>
              <a:t>O(n</a:t>
            </a:r>
            <a:r>
              <a:rPr lang="en-US" i="1" baseline="30000"/>
              <a:t>3</a:t>
            </a:r>
            <a:r>
              <a:rPr lang="en-US" i="1"/>
              <a:t>|G|)</a:t>
            </a:r>
            <a:br>
              <a:rPr lang="en-US" i="1"/>
            </a:br>
            <a:r>
              <a:rPr lang="en-US" i="1"/>
              <a:t>n: </a:t>
            </a:r>
            <a:r>
              <a:rPr lang="en-US"/>
              <a:t>length of string, </a:t>
            </a:r>
            <a:r>
              <a:rPr lang="en-US" i="1"/>
              <a:t>|G|</a:t>
            </a:r>
            <a:r>
              <a:rPr lang="en-US"/>
              <a:t>: size of grammar) </a:t>
            </a:r>
            <a:endParaRPr lang="en-US">
              <a:effectLst/>
            </a:endParaRPr>
          </a:p>
          <a:p>
            <a:pPr marL="0" indent="0">
              <a:buNone/>
            </a:pPr>
            <a:endParaRPr lang="en-US"/>
          </a:p>
        </p:txBody>
      </p:sp>
      <p:sp>
        <p:nvSpPr>
          <p:cNvPr id="4" name="Slide Number Placeholder 3">
            <a:extLst>
              <a:ext uri="{FF2B5EF4-FFF2-40B4-BE49-F238E27FC236}">
                <a16:creationId xmlns:a16="http://schemas.microsoft.com/office/drawing/2014/main" id="{B804A0A6-1340-2ACF-5620-EEBA7A9D4ABC}"/>
              </a:ext>
            </a:extLst>
          </p:cNvPr>
          <p:cNvSpPr>
            <a:spLocks noGrp="1"/>
          </p:cNvSpPr>
          <p:nvPr>
            <p:ph type="sldNum" sz="quarter" idx="12"/>
          </p:nvPr>
        </p:nvSpPr>
        <p:spPr/>
        <p:txBody>
          <a:bodyPr/>
          <a:lstStyle/>
          <a:p>
            <a:fld id="{EC7694C8-B31F-FD48-A73C-6354F5BCEDA2}" type="slidenum">
              <a:rPr lang="en-SG" smtClean="0"/>
              <a:t>21</a:t>
            </a:fld>
            <a:endParaRPr lang="en-SG"/>
          </a:p>
        </p:txBody>
      </p:sp>
    </p:spTree>
    <p:extLst>
      <p:ext uri="{BB962C8B-B14F-4D97-AF65-F5344CB8AC3E}">
        <p14:creationId xmlns:p14="http://schemas.microsoft.com/office/powerpoint/2010/main" val="10312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036E-D77D-0947-8848-BDC7BE73904D}"/>
              </a:ext>
            </a:extLst>
          </p:cNvPr>
          <p:cNvSpPr>
            <a:spLocks noGrp="1"/>
          </p:cNvSpPr>
          <p:nvPr>
            <p:ph type="title"/>
          </p:nvPr>
        </p:nvSpPr>
        <p:spPr>
          <a:xfrm>
            <a:off x="304800" y="192848"/>
            <a:ext cx="10515600" cy="920336"/>
          </a:xfrm>
        </p:spPr>
        <p:txBody>
          <a:bodyPr/>
          <a:lstStyle/>
          <a:p>
            <a:r>
              <a:rPr lang="en-US" b="1"/>
              <a:t>Ví dụ</a:t>
            </a:r>
          </a:p>
        </p:txBody>
      </p:sp>
      <p:pic>
        <p:nvPicPr>
          <p:cNvPr id="5" name="Picture 4">
            <a:extLst>
              <a:ext uri="{FF2B5EF4-FFF2-40B4-BE49-F238E27FC236}">
                <a16:creationId xmlns:a16="http://schemas.microsoft.com/office/drawing/2014/main" id="{D6F5E908-2689-D047-8FCC-EA0824E27920}"/>
              </a:ext>
            </a:extLst>
          </p:cNvPr>
          <p:cNvPicPr>
            <a:picLocks noChangeAspect="1"/>
          </p:cNvPicPr>
          <p:nvPr/>
        </p:nvPicPr>
        <p:blipFill>
          <a:blip r:embed="rId2"/>
          <a:stretch>
            <a:fillRect/>
          </a:stretch>
        </p:blipFill>
        <p:spPr>
          <a:xfrm>
            <a:off x="1600200" y="1113184"/>
            <a:ext cx="9220200" cy="5549900"/>
          </a:xfrm>
          <a:prstGeom prst="rect">
            <a:avLst/>
          </a:prstGeom>
        </p:spPr>
      </p:pic>
      <p:sp>
        <p:nvSpPr>
          <p:cNvPr id="3" name="Slide Number Placeholder 2">
            <a:extLst>
              <a:ext uri="{FF2B5EF4-FFF2-40B4-BE49-F238E27FC236}">
                <a16:creationId xmlns:a16="http://schemas.microsoft.com/office/drawing/2014/main" id="{D099E676-0A49-059C-B0B4-5B0B1788A01B}"/>
              </a:ext>
            </a:extLst>
          </p:cNvPr>
          <p:cNvSpPr>
            <a:spLocks noGrp="1"/>
          </p:cNvSpPr>
          <p:nvPr>
            <p:ph type="sldNum" sz="quarter" idx="12"/>
          </p:nvPr>
        </p:nvSpPr>
        <p:spPr/>
        <p:txBody>
          <a:bodyPr/>
          <a:lstStyle/>
          <a:p>
            <a:fld id="{EC7694C8-B31F-FD48-A73C-6354F5BCEDA2}" type="slidenum">
              <a:rPr lang="en-SG" smtClean="0"/>
              <a:t>22</a:t>
            </a:fld>
            <a:endParaRPr lang="en-SG"/>
          </a:p>
        </p:txBody>
      </p:sp>
    </p:spTree>
    <p:extLst>
      <p:ext uri="{BB962C8B-B14F-4D97-AF65-F5344CB8AC3E}">
        <p14:creationId xmlns:p14="http://schemas.microsoft.com/office/powerpoint/2010/main" val="224778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835A-26A9-3D41-AB96-EDD9B76B646E}"/>
              </a:ext>
            </a:extLst>
          </p:cNvPr>
          <p:cNvSpPr>
            <a:spLocks noGrp="1"/>
          </p:cNvSpPr>
          <p:nvPr>
            <p:ph type="title"/>
          </p:nvPr>
        </p:nvSpPr>
        <p:spPr/>
        <p:txBody>
          <a:bodyPr/>
          <a:lstStyle/>
          <a:p>
            <a:r>
              <a:rPr lang="en-US" b="1"/>
              <a:t>Bài tập 1</a:t>
            </a:r>
          </a:p>
        </p:txBody>
      </p:sp>
      <p:pic>
        <p:nvPicPr>
          <p:cNvPr id="6" name="Picture 5">
            <a:extLst>
              <a:ext uri="{FF2B5EF4-FFF2-40B4-BE49-F238E27FC236}">
                <a16:creationId xmlns:a16="http://schemas.microsoft.com/office/drawing/2014/main" id="{604637EE-C798-C74A-9FE7-2AD5486EFB47}"/>
              </a:ext>
            </a:extLst>
          </p:cNvPr>
          <p:cNvPicPr>
            <a:picLocks noChangeAspect="1"/>
          </p:cNvPicPr>
          <p:nvPr/>
        </p:nvPicPr>
        <p:blipFill>
          <a:blip r:embed="rId2"/>
          <a:stretch>
            <a:fillRect/>
          </a:stretch>
        </p:blipFill>
        <p:spPr>
          <a:xfrm>
            <a:off x="4343400" y="1517650"/>
            <a:ext cx="2627243" cy="2865218"/>
          </a:xfrm>
          <a:prstGeom prst="rect">
            <a:avLst/>
          </a:prstGeom>
        </p:spPr>
      </p:pic>
      <p:pic>
        <p:nvPicPr>
          <p:cNvPr id="7" name="Picture 6">
            <a:extLst>
              <a:ext uri="{FF2B5EF4-FFF2-40B4-BE49-F238E27FC236}">
                <a16:creationId xmlns:a16="http://schemas.microsoft.com/office/drawing/2014/main" id="{A93963B6-889A-BD43-93DF-565C32839A53}"/>
              </a:ext>
            </a:extLst>
          </p:cNvPr>
          <p:cNvPicPr>
            <a:picLocks noChangeAspect="1"/>
          </p:cNvPicPr>
          <p:nvPr/>
        </p:nvPicPr>
        <p:blipFill>
          <a:blip r:embed="rId3"/>
          <a:stretch>
            <a:fillRect/>
          </a:stretch>
        </p:blipFill>
        <p:spPr>
          <a:xfrm>
            <a:off x="2261842" y="4808921"/>
            <a:ext cx="7668315" cy="1452944"/>
          </a:xfrm>
          <a:prstGeom prst="rect">
            <a:avLst/>
          </a:prstGeom>
        </p:spPr>
      </p:pic>
      <p:sp>
        <p:nvSpPr>
          <p:cNvPr id="3" name="Slide Number Placeholder 2">
            <a:extLst>
              <a:ext uri="{FF2B5EF4-FFF2-40B4-BE49-F238E27FC236}">
                <a16:creationId xmlns:a16="http://schemas.microsoft.com/office/drawing/2014/main" id="{E37997DD-5AC4-E329-097E-8B1BFDF280B7}"/>
              </a:ext>
            </a:extLst>
          </p:cNvPr>
          <p:cNvSpPr>
            <a:spLocks noGrp="1"/>
          </p:cNvSpPr>
          <p:nvPr>
            <p:ph type="sldNum" sz="quarter" idx="12"/>
          </p:nvPr>
        </p:nvSpPr>
        <p:spPr/>
        <p:txBody>
          <a:bodyPr/>
          <a:lstStyle/>
          <a:p>
            <a:fld id="{EC7694C8-B31F-FD48-A73C-6354F5BCEDA2}" type="slidenum">
              <a:rPr lang="en-SG" smtClean="0"/>
              <a:t>23</a:t>
            </a:fld>
            <a:endParaRPr lang="en-SG"/>
          </a:p>
        </p:txBody>
      </p:sp>
    </p:spTree>
    <p:extLst>
      <p:ext uri="{BB962C8B-B14F-4D97-AF65-F5344CB8AC3E}">
        <p14:creationId xmlns:p14="http://schemas.microsoft.com/office/powerpoint/2010/main" val="13977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54D6-0AC9-2644-82D4-3CC8FD7C9345}"/>
              </a:ext>
            </a:extLst>
          </p:cNvPr>
          <p:cNvSpPr>
            <a:spLocks noGrp="1"/>
          </p:cNvSpPr>
          <p:nvPr>
            <p:ph type="title"/>
          </p:nvPr>
        </p:nvSpPr>
        <p:spPr/>
        <p:txBody>
          <a:bodyPr/>
          <a:lstStyle/>
          <a:p>
            <a:r>
              <a:rPr lang="en-US" b="1"/>
              <a:t>Đáp án</a:t>
            </a:r>
          </a:p>
        </p:txBody>
      </p:sp>
      <p:pic>
        <p:nvPicPr>
          <p:cNvPr id="4" name="Picture 3">
            <a:extLst>
              <a:ext uri="{FF2B5EF4-FFF2-40B4-BE49-F238E27FC236}">
                <a16:creationId xmlns:a16="http://schemas.microsoft.com/office/drawing/2014/main" id="{5D9FA2C6-FADF-5345-80BD-1E489C44AB9D}"/>
              </a:ext>
            </a:extLst>
          </p:cNvPr>
          <p:cNvPicPr>
            <a:picLocks noChangeAspect="1"/>
          </p:cNvPicPr>
          <p:nvPr/>
        </p:nvPicPr>
        <p:blipFill>
          <a:blip r:embed="rId2"/>
          <a:stretch>
            <a:fillRect/>
          </a:stretch>
        </p:blipFill>
        <p:spPr>
          <a:xfrm>
            <a:off x="657914" y="1781109"/>
            <a:ext cx="5575300" cy="2159000"/>
          </a:xfrm>
          <a:prstGeom prst="rect">
            <a:avLst/>
          </a:prstGeom>
        </p:spPr>
      </p:pic>
      <p:pic>
        <p:nvPicPr>
          <p:cNvPr id="5" name="Picture 4">
            <a:extLst>
              <a:ext uri="{FF2B5EF4-FFF2-40B4-BE49-F238E27FC236}">
                <a16:creationId xmlns:a16="http://schemas.microsoft.com/office/drawing/2014/main" id="{F3247F76-50C9-AB4F-BB01-7AC5A56B4C95}"/>
              </a:ext>
            </a:extLst>
          </p:cNvPr>
          <p:cNvPicPr>
            <a:picLocks noChangeAspect="1"/>
          </p:cNvPicPr>
          <p:nvPr/>
        </p:nvPicPr>
        <p:blipFill>
          <a:blip r:embed="rId3"/>
          <a:stretch>
            <a:fillRect/>
          </a:stretch>
        </p:blipFill>
        <p:spPr>
          <a:xfrm>
            <a:off x="3021494" y="4216476"/>
            <a:ext cx="5171385" cy="2276399"/>
          </a:xfrm>
          <a:prstGeom prst="rect">
            <a:avLst/>
          </a:prstGeom>
        </p:spPr>
      </p:pic>
      <p:pic>
        <p:nvPicPr>
          <p:cNvPr id="6" name="Picture 5">
            <a:extLst>
              <a:ext uri="{FF2B5EF4-FFF2-40B4-BE49-F238E27FC236}">
                <a16:creationId xmlns:a16="http://schemas.microsoft.com/office/drawing/2014/main" id="{FCE7778D-8208-7A4E-87EB-21CD1A59ED7B}"/>
              </a:ext>
            </a:extLst>
          </p:cNvPr>
          <p:cNvPicPr>
            <a:picLocks noChangeAspect="1"/>
          </p:cNvPicPr>
          <p:nvPr/>
        </p:nvPicPr>
        <p:blipFill>
          <a:blip r:embed="rId4"/>
          <a:stretch>
            <a:fillRect/>
          </a:stretch>
        </p:blipFill>
        <p:spPr>
          <a:xfrm>
            <a:off x="7643192" y="1208915"/>
            <a:ext cx="2627243" cy="2865218"/>
          </a:xfrm>
          <a:prstGeom prst="rect">
            <a:avLst/>
          </a:prstGeom>
        </p:spPr>
      </p:pic>
      <p:sp>
        <p:nvSpPr>
          <p:cNvPr id="3" name="Slide Number Placeholder 2">
            <a:extLst>
              <a:ext uri="{FF2B5EF4-FFF2-40B4-BE49-F238E27FC236}">
                <a16:creationId xmlns:a16="http://schemas.microsoft.com/office/drawing/2014/main" id="{35E644E5-B0FF-ACA3-0B5C-56D71247BA50}"/>
              </a:ext>
            </a:extLst>
          </p:cNvPr>
          <p:cNvSpPr>
            <a:spLocks noGrp="1"/>
          </p:cNvSpPr>
          <p:nvPr>
            <p:ph type="sldNum" sz="quarter" idx="12"/>
          </p:nvPr>
        </p:nvSpPr>
        <p:spPr/>
        <p:txBody>
          <a:bodyPr/>
          <a:lstStyle/>
          <a:p>
            <a:fld id="{EC7694C8-B31F-FD48-A73C-6354F5BCEDA2}" type="slidenum">
              <a:rPr lang="en-SG" smtClean="0"/>
              <a:t>24</a:t>
            </a:fld>
            <a:endParaRPr lang="en-SG"/>
          </a:p>
        </p:txBody>
      </p:sp>
    </p:spTree>
    <p:extLst>
      <p:ext uri="{BB962C8B-B14F-4D97-AF65-F5344CB8AC3E}">
        <p14:creationId xmlns:p14="http://schemas.microsoft.com/office/powerpoint/2010/main" val="2394150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1557-DE9D-2641-8319-1C44DFD05B7A}"/>
              </a:ext>
            </a:extLst>
          </p:cNvPr>
          <p:cNvSpPr>
            <a:spLocks noGrp="1"/>
          </p:cNvSpPr>
          <p:nvPr>
            <p:ph type="title"/>
          </p:nvPr>
        </p:nvSpPr>
        <p:spPr>
          <a:xfrm>
            <a:off x="692426" y="351874"/>
            <a:ext cx="10515600" cy="893832"/>
          </a:xfrm>
        </p:spPr>
        <p:txBody>
          <a:bodyPr/>
          <a:lstStyle/>
          <a:p>
            <a:r>
              <a:rPr lang="en-US" b="1"/>
              <a:t>Thuật toán CYK</a:t>
            </a:r>
          </a:p>
        </p:txBody>
      </p:sp>
      <p:pic>
        <p:nvPicPr>
          <p:cNvPr id="6" name="Picture 5">
            <a:extLst>
              <a:ext uri="{FF2B5EF4-FFF2-40B4-BE49-F238E27FC236}">
                <a16:creationId xmlns:a16="http://schemas.microsoft.com/office/drawing/2014/main" id="{C6F87F2E-3163-8640-B128-CAC07245CFE3}"/>
              </a:ext>
            </a:extLst>
          </p:cNvPr>
          <p:cNvPicPr>
            <a:picLocks noChangeAspect="1"/>
          </p:cNvPicPr>
          <p:nvPr/>
        </p:nvPicPr>
        <p:blipFill>
          <a:blip r:embed="rId2"/>
          <a:stretch>
            <a:fillRect/>
          </a:stretch>
        </p:blipFill>
        <p:spPr>
          <a:xfrm>
            <a:off x="1961320" y="1419366"/>
            <a:ext cx="8843661" cy="5292860"/>
          </a:xfrm>
          <a:prstGeom prst="rect">
            <a:avLst/>
          </a:prstGeom>
        </p:spPr>
      </p:pic>
      <p:sp>
        <p:nvSpPr>
          <p:cNvPr id="3" name="Slide Number Placeholder 2">
            <a:extLst>
              <a:ext uri="{FF2B5EF4-FFF2-40B4-BE49-F238E27FC236}">
                <a16:creationId xmlns:a16="http://schemas.microsoft.com/office/drawing/2014/main" id="{7E1BC9ED-569D-82A7-959B-3A824EE4443F}"/>
              </a:ext>
            </a:extLst>
          </p:cNvPr>
          <p:cNvSpPr>
            <a:spLocks noGrp="1"/>
          </p:cNvSpPr>
          <p:nvPr>
            <p:ph type="sldNum" sz="quarter" idx="12"/>
          </p:nvPr>
        </p:nvSpPr>
        <p:spPr/>
        <p:txBody>
          <a:bodyPr/>
          <a:lstStyle/>
          <a:p>
            <a:fld id="{EC7694C8-B31F-FD48-A73C-6354F5BCEDA2}" type="slidenum">
              <a:rPr lang="en-SG" smtClean="0"/>
              <a:t>25</a:t>
            </a:fld>
            <a:endParaRPr lang="en-SG"/>
          </a:p>
        </p:txBody>
      </p:sp>
    </p:spTree>
    <p:extLst>
      <p:ext uri="{BB962C8B-B14F-4D97-AF65-F5344CB8AC3E}">
        <p14:creationId xmlns:p14="http://schemas.microsoft.com/office/powerpoint/2010/main" val="140061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5791200" y="3048000"/>
            <a:ext cx="5688960" cy="2285760"/>
          </a:xfrm>
          <a:prstGeom prst="rect">
            <a:avLst/>
          </a:prstGeom>
        </p:spPr>
        <p:txBody>
          <a:bodyPr/>
          <a:lstStyle/>
          <a:p>
            <a:pPr>
              <a:lnSpc>
                <a:spcPct val="100000"/>
              </a:lnSpc>
            </a:pPr>
            <a:endParaRPr sz="2400"/>
          </a:p>
          <a:p>
            <a:r>
              <a:rPr lang="en-US" sz="4267">
                <a:solidFill>
                  <a:srgbClr val="A50021"/>
                </a:solidFill>
                <a:latin typeface="Calibri" panose="020F0502020204030204"/>
                <a:ea typeface="MS PGothic" panose="020B0600070205080204" charset="-128"/>
              </a:rPr>
              <a:t>Probability Context Free Grammar and Syntactic Parsing</a:t>
            </a:r>
            <a:endParaRPr lang="en-US" sz="4400">
              <a:solidFill>
                <a:srgbClr val="A50021"/>
              </a:solidFill>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p:txBody>
      </p:sp>
      <p:sp>
        <p:nvSpPr>
          <p:cNvPr id="242" name="TextShape 2"/>
          <p:cNvSpPr txBox="1"/>
          <p:nvPr/>
        </p:nvSpPr>
        <p:spPr>
          <a:xfrm>
            <a:off x="6096000" y="1600320"/>
            <a:ext cx="5079360" cy="1523520"/>
          </a:xfrm>
          <a:prstGeom prst="rect">
            <a:avLst/>
          </a:prstGeom>
        </p:spPr>
        <p:txBody>
          <a:bodyPr anchor="b"/>
          <a:lstStyle/>
          <a:p>
            <a:pPr>
              <a:lnSpc>
                <a:spcPct val="100000"/>
              </a:lnSpc>
            </a:pPr>
            <a:r>
              <a:rPr lang="en-US" sz="5867" b="1">
                <a:solidFill>
                  <a:srgbClr val="000000"/>
                </a:solidFill>
                <a:latin typeface="Calibri" panose="020F0502020204030204"/>
                <a:ea typeface="MS PGothic" panose="020B0600070205080204" charset="-128"/>
              </a:rPr>
              <a:t>Parsing</a:t>
            </a:r>
          </a:p>
        </p:txBody>
      </p:sp>
    </p:spTree>
    <p:extLst>
      <p:ext uri="{BB962C8B-B14F-4D97-AF65-F5344CB8AC3E}">
        <p14:creationId xmlns:p14="http://schemas.microsoft.com/office/powerpoint/2010/main" val="186255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1BC8-ACF1-3340-B38A-506EFA03BA00}"/>
              </a:ext>
            </a:extLst>
          </p:cNvPr>
          <p:cNvSpPr>
            <a:spLocks noGrp="1"/>
          </p:cNvSpPr>
          <p:nvPr>
            <p:ph type="title"/>
          </p:nvPr>
        </p:nvSpPr>
        <p:spPr/>
        <p:txBody>
          <a:bodyPr/>
          <a:lstStyle/>
          <a:p>
            <a:r>
              <a:rPr lang="en-US" b="1"/>
              <a:t>Grammars are ambiguous </a:t>
            </a:r>
          </a:p>
        </p:txBody>
      </p:sp>
      <p:pic>
        <p:nvPicPr>
          <p:cNvPr id="4" name="Picture 3">
            <a:extLst>
              <a:ext uri="{FF2B5EF4-FFF2-40B4-BE49-F238E27FC236}">
                <a16:creationId xmlns:a16="http://schemas.microsoft.com/office/drawing/2014/main" id="{50ABAEB6-F0CA-E14F-9B3A-18567F6A6E22}"/>
              </a:ext>
            </a:extLst>
          </p:cNvPr>
          <p:cNvPicPr>
            <a:picLocks noChangeAspect="1"/>
          </p:cNvPicPr>
          <p:nvPr/>
        </p:nvPicPr>
        <p:blipFill>
          <a:blip r:embed="rId2"/>
          <a:stretch>
            <a:fillRect/>
          </a:stretch>
        </p:blipFill>
        <p:spPr>
          <a:xfrm>
            <a:off x="1286373" y="2458280"/>
            <a:ext cx="4255436" cy="1647891"/>
          </a:xfrm>
          <a:prstGeom prst="rect">
            <a:avLst/>
          </a:prstGeom>
        </p:spPr>
      </p:pic>
      <p:pic>
        <p:nvPicPr>
          <p:cNvPr id="5" name="Picture 4">
            <a:extLst>
              <a:ext uri="{FF2B5EF4-FFF2-40B4-BE49-F238E27FC236}">
                <a16:creationId xmlns:a16="http://schemas.microsoft.com/office/drawing/2014/main" id="{7F1718BE-61A6-D14C-8479-0F394455477C}"/>
              </a:ext>
            </a:extLst>
          </p:cNvPr>
          <p:cNvPicPr>
            <a:picLocks noChangeAspect="1"/>
          </p:cNvPicPr>
          <p:nvPr/>
        </p:nvPicPr>
        <p:blipFill>
          <a:blip r:embed="rId3"/>
          <a:stretch>
            <a:fillRect/>
          </a:stretch>
        </p:blipFill>
        <p:spPr>
          <a:xfrm>
            <a:off x="5989982" y="2291790"/>
            <a:ext cx="4255436" cy="1873206"/>
          </a:xfrm>
          <a:prstGeom prst="rect">
            <a:avLst/>
          </a:prstGeom>
        </p:spPr>
      </p:pic>
      <p:sp>
        <p:nvSpPr>
          <p:cNvPr id="7" name="Rectangle 6">
            <a:extLst>
              <a:ext uri="{FF2B5EF4-FFF2-40B4-BE49-F238E27FC236}">
                <a16:creationId xmlns:a16="http://schemas.microsoft.com/office/drawing/2014/main" id="{C32CED4B-3958-9D42-BE67-9B4D2C95810F}"/>
              </a:ext>
            </a:extLst>
          </p:cNvPr>
          <p:cNvSpPr/>
          <p:nvPr/>
        </p:nvSpPr>
        <p:spPr>
          <a:xfrm>
            <a:off x="838200" y="1947009"/>
            <a:ext cx="6645152" cy="400110"/>
          </a:xfrm>
          <a:prstGeom prst="rect">
            <a:avLst/>
          </a:prstGeom>
        </p:spPr>
        <p:txBody>
          <a:bodyPr wrap="none">
            <a:spAutoFit/>
          </a:bodyPr>
          <a:lstStyle/>
          <a:p>
            <a:r>
              <a:rPr lang="en-US" sz="2000">
                <a:latin typeface="Helvetica" pitchFamily="2" charset="0"/>
              </a:rPr>
              <a:t>A grammar might generate multiple trees for a sentence: </a:t>
            </a:r>
            <a:endParaRPr lang="en-US" sz="2000">
              <a:effectLst/>
            </a:endParaRPr>
          </a:p>
        </p:txBody>
      </p:sp>
      <p:sp>
        <p:nvSpPr>
          <p:cNvPr id="8" name="Rectangle 7">
            <a:extLst>
              <a:ext uri="{FF2B5EF4-FFF2-40B4-BE49-F238E27FC236}">
                <a16:creationId xmlns:a16="http://schemas.microsoft.com/office/drawing/2014/main" id="{E20C9472-5917-3D43-8577-650C4692203E}"/>
              </a:ext>
            </a:extLst>
          </p:cNvPr>
          <p:cNvSpPr/>
          <p:nvPr/>
        </p:nvSpPr>
        <p:spPr>
          <a:xfrm>
            <a:off x="919273" y="4804329"/>
            <a:ext cx="5518177" cy="400110"/>
          </a:xfrm>
          <a:prstGeom prst="rect">
            <a:avLst/>
          </a:prstGeom>
        </p:spPr>
        <p:txBody>
          <a:bodyPr wrap="none">
            <a:spAutoFit/>
          </a:bodyPr>
          <a:lstStyle/>
          <a:p>
            <a:r>
              <a:rPr lang="en-US" sz="2000">
                <a:latin typeface="Helvetica" pitchFamily="2" charset="0"/>
              </a:rPr>
              <a:t>What’s the most likely parse </a:t>
            </a:r>
            <a:r>
              <a:rPr lang="el-GR" sz="2000">
                <a:latin typeface="Times" pitchFamily="2" charset="0"/>
              </a:rPr>
              <a:t>τ </a:t>
            </a:r>
            <a:r>
              <a:rPr lang="en-US" sz="2000">
                <a:latin typeface="Helvetica" pitchFamily="2" charset="0"/>
              </a:rPr>
              <a:t>for sentence </a:t>
            </a:r>
            <a:r>
              <a:rPr lang="en-US" sz="2000">
                <a:latin typeface="Times" pitchFamily="2" charset="0"/>
              </a:rPr>
              <a:t>S </a:t>
            </a:r>
            <a:r>
              <a:rPr lang="en-US" sz="2000">
                <a:latin typeface="Helvetica" pitchFamily="2" charset="0"/>
              </a:rPr>
              <a:t>? </a:t>
            </a:r>
            <a:endParaRPr lang="en-US" sz="2000">
              <a:effectLst/>
            </a:endParaRPr>
          </a:p>
        </p:txBody>
      </p:sp>
      <p:sp>
        <p:nvSpPr>
          <p:cNvPr id="12" name="Rectangle 11">
            <a:extLst>
              <a:ext uri="{FF2B5EF4-FFF2-40B4-BE49-F238E27FC236}">
                <a16:creationId xmlns:a16="http://schemas.microsoft.com/office/drawing/2014/main" id="{80237076-BFAB-7641-88E2-68A49097A0AF}"/>
              </a:ext>
            </a:extLst>
          </p:cNvPr>
          <p:cNvSpPr/>
          <p:nvPr/>
        </p:nvSpPr>
        <p:spPr>
          <a:xfrm>
            <a:off x="919273" y="5443662"/>
            <a:ext cx="4051430" cy="400110"/>
          </a:xfrm>
          <a:prstGeom prst="rect">
            <a:avLst/>
          </a:prstGeom>
        </p:spPr>
        <p:txBody>
          <a:bodyPr wrap="none">
            <a:spAutoFit/>
          </a:bodyPr>
          <a:lstStyle/>
          <a:p>
            <a:r>
              <a:rPr lang="vi-VN" sz="2000">
                <a:highlight>
                  <a:srgbClr val="FFFF00"/>
                </a:highlight>
                <a:latin typeface="Helvetica" pitchFamily="2" charset="0"/>
              </a:rPr>
              <a:t>We need a model to compute P(</a:t>
            </a:r>
            <a:r>
              <a:rPr lang="el-GR" sz="2000">
                <a:highlight>
                  <a:srgbClr val="FFFF00"/>
                </a:highlight>
                <a:latin typeface="Times" pitchFamily="2" charset="0"/>
              </a:rPr>
              <a:t>τ</a:t>
            </a:r>
            <a:r>
              <a:rPr lang="vi-VN" sz="2000">
                <a:highlight>
                  <a:srgbClr val="FFFF00"/>
                </a:highlight>
                <a:latin typeface="Helvetica" pitchFamily="2" charset="0"/>
              </a:rPr>
              <a:t>)</a:t>
            </a:r>
            <a:endParaRPr lang="en-US" sz="2000">
              <a:effectLst/>
              <a:highlight>
                <a:srgbClr val="FFFF00"/>
              </a:highlight>
            </a:endParaRPr>
          </a:p>
        </p:txBody>
      </p:sp>
      <p:sp>
        <p:nvSpPr>
          <p:cNvPr id="3" name="Slide Number Placeholder 2">
            <a:extLst>
              <a:ext uri="{FF2B5EF4-FFF2-40B4-BE49-F238E27FC236}">
                <a16:creationId xmlns:a16="http://schemas.microsoft.com/office/drawing/2014/main" id="{0147CD99-FB67-02F3-5669-7FF9F51C0D17}"/>
              </a:ext>
            </a:extLst>
          </p:cNvPr>
          <p:cNvSpPr>
            <a:spLocks noGrp="1"/>
          </p:cNvSpPr>
          <p:nvPr>
            <p:ph type="sldNum" sz="quarter" idx="12"/>
          </p:nvPr>
        </p:nvSpPr>
        <p:spPr/>
        <p:txBody>
          <a:bodyPr/>
          <a:lstStyle/>
          <a:p>
            <a:fld id="{EC7694C8-B31F-FD48-A73C-6354F5BCEDA2}" type="slidenum">
              <a:rPr lang="en-SG" smtClean="0"/>
              <a:t>27</a:t>
            </a:fld>
            <a:endParaRPr lang="en-SG"/>
          </a:p>
        </p:txBody>
      </p:sp>
    </p:spTree>
    <p:extLst>
      <p:ext uri="{BB962C8B-B14F-4D97-AF65-F5344CB8AC3E}">
        <p14:creationId xmlns:p14="http://schemas.microsoft.com/office/powerpoint/2010/main" val="2834384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338-A7E6-6D4E-AA3E-FB8B7AFFD042}"/>
              </a:ext>
            </a:extLst>
          </p:cNvPr>
          <p:cNvSpPr>
            <a:spLocks noGrp="1"/>
          </p:cNvSpPr>
          <p:nvPr>
            <p:ph type="title"/>
          </p:nvPr>
        </p:nvSpPr>
        <p:spPr/>
        <p:txBody>
          <a:bodyPr/>
          <a:lstStyle/>
          <a:p>
            <a:r>
              <a:rPr lang="en-US" b="1"/>
              <a:t>Probabilistic Context-Free Grammars </a:t>
            </a:r>
          </a:p>
        </p:txBody>
      </p:sp>
      <p:pic>
        <p:nvPicPr>
          <p:cNvPr id="4" name="Picture 3">
            <a:extLst>
              <a:ext uri="{FF2B5EF4-FFF2-40B4-BE49-F238E27FC236}">
                <a16:creationId xmlns:a16="http://schemas.microsoft.com/office/drawing/2014/main" id="{20EF7FDF-DCB6-3845-9361-5E8C4F5F8629}"/>
              </a:ext>
            </a:extLst>
          </p:cNvPr>
          <p:cNvPicPr>
            <a:picLocks noChangeAspect="1"/>
          </p:cNvPicPr>
          <p:nvPr/>
        </p:nvPicPr>
        <p:blipFill>
          <a:blip r:embed="rId2"/>
          <a:stretch>
            <a:fillRect/>
          </a:stretch>
        </p:blipFill>
        <p:spPr>
          <a:xfrm>
            <a:off x="1961874" y="1557683"/>
            <a:ext cx="7340600" cy="850900"/>
          </a:xfrm>
          <a:prstGeom prst="rect">
            <a:avLst/>
          </a:prstGeom>
        </p:spPr>
      </p:pic>
      <p:pic>
        <p:nvPicPr>
          <p:cNvPr id="5" name="Picture 4">
            <a:extLst>
              <a:ext uri="{FF2B5EF4-FFF2-40B4-BE49-F238E27FC236}">
                <a16:creationId xmlns:a16="http://schemas.microsoft.com/office/drawing/2014/main" id="{8322C851-7F52-634E-917F-D0EE9BC1FD59}"/>
              </a:ext>
            </a:extLst>
          </p:cNvPr>
          <p:cNvPicPr>
            <a:picLocks noChangeAspect="1"/>
          </p:cNvPicPr>
          <p:nvPr/>
        </p:nvPicPr>
        <p:blipFill>
          <a:blip r:embed="rId3"/>
          <a:stretch>
            <a:fillRect/>
          </a:stretch>
        </p:blipFill>
        <p:spPr>
          <a:xfrm>
            <a:off x="3759200" y="2408583"/>
            <a:ext cx="4673600" cy="4089400"/>
          </a:xfrm>
          <a:prstGeom prst="rect">
            <a:avLst/>
          </a:prstGeom>
        </p:spPr>
      </p:pic>
      <p:sp>
        <p:nvSpPr>
          <p:cNvPr id="3" name="Slide Number Placeholder 2">
            <a:extLst>
              <a:ext uri="{FF2B5EF4-FFF2-40B4-BE49-F238E27FC236}">
                <a16:creationId xmlns:a16="http://schemas.microsoft.com/office/drawing/2014/main" id="{64C35DBC-3E35-9943-51E4-0853E0DC2F4B}"/>
              </a:ext>
            </a:extLst>
          </p:cNvPr>
          <p:cNvSpPr>
            <a:spLocks noGrp="1"/>
          </p:cNvSpPr>
          <p:nvPr>
            <p:ph type="sldNum" sz="quarter" idx="12"/>
          </p:nvPr>
        </p:nvSpPr>
        <p:spPr/>
        <p:txBody>
          <a:bodyPr/>
          <a:lstStyle/>
          <a:p>
            <a:fld id="{EC7694C8-B31F-FD48-A73C-6354F5BCEDA2}" type="slidenum">
              <a:rPr lang="en-SG" smtClean="0"/>
              <a:t>28</a:t>
            </a:fld>
            <a:endParaRPr lang="en-SG"/>
          </a:p>
        </p:txBody>
      </p:sp>
    </p:spTree>
    <p:extLst>
      <p:ext uri="{BB962C8B-B14F-4D97-AF65-F5344CB8AC3E}">
        <p14:creationId xmlns:p14="http://schemas.microsoft.com/office/powerpoint/2010/main" val="394879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C7D4-7586-0046-A418-6532D6A38396}"/>
              </a:ext>
            </a:extLst>
          </p:cNvPr>
          <p:cNvSpPr>
            <a:spLocks noGrp="1"/>
          </p:cNvSpPr>
          <p:nvPr>
            <p:ph type="title"/>
          </p:nvPr>
        </p:nvSpPr>
        <p:spPr/>
        <p:txBody>
          <a:bodyPr/>
          <a:lstStyle/>
          <a:p>
            <a:r>
              <a:rPr lang="en-US" b="1"/>
              <a:t>Computing P(</a:t>
            </a:r>
            <a:r>
              <a:rPr lang="el-GR" b="1"/>
              <a:t>τ) </a:t>
            </a:r>
            <a:r>
              <a:rPr lang="en-US" b="1"/>
              <a:t>with a PCFG </a:t>
            </a:r>
          </a:p>
        </p:txBody>
      </p:sp>
      <p:sp>
        <p:nvSpPr>
          <p:cNvPr id="4" name="Rectangle 3">
            <a:extLst>
              <a:ext uri="{FF2B5EF4-FFF2-40B4-BE49-F238E27FC236}">
                <a16:creationId xmlns:a16="http://schemas.microsoft.com/office/drawing/2014/main" id="{4B222709-3617-6347-A13C-C15CE890AB77}"/>
              </a:ext>
            </a:extLst>
          </p:cNvPr>
          <p:cNvSpPr/>
          <p:nvPr/>
        </p:nvSpPr>
        <p:spPr>
          <a:xfrm>
            <a:off x="838200" y="2085417"/>
            <a:ext cx="9405730" cy="400110"/>
          </a:xfrm>
          <a:prstGeom prst="rect">
            <a:avLst/>
          </a:prstGeom>
        </p:spPr>
        <p:txBody>
          <a:bodyPr wrap="square">
            <a:spAutoFit/>
          </a:bodyPr>
          <a:lstStyle/>
          <a:p>
            <a:r>
              <a:rPr lang="en-US" sz="2000">
                <a:latin typeface="Helvetica" pitchFamily="2" charset="0"/>
              </a:rPr>
              <a:t>The probability of a tree </a:t>
            </a:r>
            <a:r>
              <a:rPr lang="el-GR" sz="2000">
                <a:latin typeface="Times" pitchFamily="2" charset="0"/>
              </a:rPr>
              <a:t>τ </a:t>
            </a:r>
            <a:r>
              <a:rPr lang="en-US" sz="2000">
                <a:latin typeface="Helvetica" pitchFamily="2" charset="0"/>
              </a:rPr>
              <a:t>is the product of the probabilities of all its rules: </a:t>
            </a:r>
            <a:endParaRPr lang="en-US" sz="2000">
              <a:effectLst/>
            </a:endParaRPr>
          </a:p>
        </p:txBody>
      </p:sp>
      <p:pic>
        <p:nvPicPr>
          <p:cNvPr id="5" name="Picture 4">
            <a:extLst>
              <a:ext uri="{FF2B5EF4-FFF2-40B4-BE49-F238E27FC236}">
                <a16:creationId xmlns:a16="http://schemas.microsoft.com/office/drawing/2014/main" id="{3963E039-084F-5748-8F6D-6480FAA3F902}"/>
              </a:ext>
            </a:extLst>
          </p:cNvPr>
          <p:cNvPicPr>
            <a:picLocks noChangeAspect="1"/>
          </p:cNvPicPr>
          <p:nvPr/>
        </p:nvPicPr>
        <p:blipFill>
          <a:blip r:embed="rId2"/>
          <a:stretch>
            <a:fillRect/>
          </a:stretch>
        </p:blipFill>
        <p:spPr>
          <a:xfrm>
            <a:off x="6961257" y="2492375"/>
            <a:ext cx="3835400" cy="4000500"/>
          </a:xfrm>
          <a:prstGeom prst="rect">
            <a:avLst/>
          </a:prstGeom>
        </p:spPr>
      </p:pic>
      <p:pic>
        <p:nvPicPr>
          <p:cNvPr id="6" name="Picture 5">
            <a:extLst>
              <a:ext uri="{FF2B5EF4-FFF2-40B4-BE49-F238E27FC236}">
                <a16:creationId xmlns:a16="http://schemas.microsoft.com/office/drawing/2014/main" id="{66712F05-2E30-4948-A276-AA33361DB878}"/>
              </a:ext>
            </a:extLst>
          </p:cNvPr>
          <p:cNvPicPr>
            <a:picLocks noChangeAspect="1"/>
          </p:cNvPicPr>
          <p:nvPr/>
        </p:nvPicPr>
        <p:blipFill>
          <a:blip r:embed="rId3"/>
          <a:stretch>
            <a:fillRect/>
          </a:stretch>
        </p:blipFill>
        <p:spPr>
          <a:xfrm>
            <a:off x="1395343" y="2638840"/>
            <a:ext cx="4749800" cy="2667000"/>
          </a:xfrm>
          <a:prstGeom prst="rect">
            <a:avLst/>
          </a:prstGeom>
        </p:spPr>
      </p:pic>
      <p:pic>
        <p:nvPicPr>
          <p:cNvPr id="7" name="Picture 6">
            <a:extLst>
              <a:ext uri="{FF2B5EF4-FFF2-40B4-BE49-F238E27FC236}">
                <a16:creationId xmlns:a16="http://schemas.microsoft.com/office/drawing/2014/main" id="{52116312-E7F5-5649-AE1A-9C948CB8660C}"/>
              </a:ext>
            </a:extLst>
          </p:cNvPr>
          <p:cNvPicPr>
            <a:picLocks noChangeAspect="1"/>
          </p:cNvPicPr>
          <p:nvPr/>
        </p:nvPicPr>
        <p:blipFill>
          <a:blip r:embed="rId4"/>
          <a:stretch>
            <a:fillRect/>
          </a:stretch>
        </p:blipFill>
        <p:spPr>
          <a:xfrm>
            <a:off x="861943" y="5557631"/>
            <a:ext cx="5283200" cy="1257300"/>
          </a:xfrm>
          <a:prstGeom prst="rect">
            <a:avLst/>
          </a:prstGeom>
        </p:spPr>
      </p:pic>
      <p:sp>
        <p:nvSpPr>
          <p:cNvPr id="3" name="Slide Number Placeholder 2">
            <a:extLst>
              <a:ext uri="{FF2B5EF4-FFF2-40B4-BE49-F238E27FC236}">
                <a16:creationId xmlns:a16="http://schemas.microsoft.com/office/drawing/2014/main" id="{DEE903A4-5600-3C88-6779-01313F76F2A0}"/>
              </a:ext>
            </a:extLst>
          </p:cNvPr>
          <p:cNvSpPr>
            <a:spLocks noGrp="1"/>
          </p:cNvSpPr>
          <p:nvPr>
            <p:ph type="sldNum" sz="quarter" idx="12"/>
          </p:nvPr>
        </p:nvSpPr>
        <p:spPr/>
        <p:txBody>
          <a:bodyPr/>
          <a:lstStyle/>
          <a:p>
            <a:fld id="{EC7694C8-B31F-FD48-A73C-6354F5BCEDA2}" type="slidenum">
              <a:rPr lang="en-SG" smtClean="0"/>
              <a:t>29</a:t>
            </a:fld>
            <a:endParaRPr lang="en-SG"/>
          </a:p>
        </p:txBody>
      </p:sp>
    </p:spTree>
    <p:extLst>
      <p:ext uri="{BB962C8B-B14F-4D97-AF65-F5344CB8AC3E}">
        <p14:creationId xmlns:p14="http://schemas.microsoft.com/office/powerpoint/2010/main" val="2843905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C597-B288-174C-AB18-5AC3967C6053}"/>
              </a:ext>
            </a:extLst>
          </p:cNvPr>
          <p:cNvSpPr>
            <a:spLocks noGrp="1"/>
          </p:cNvSpPr>
          <p:nvPr>
            <p:ph type="title"/>
          </p:nvPr>
        </p:nvSpPr>
        <p:spPr/>
        <p:txBody>
          <a:bodyPr/>
          <a:lstStyle/>
          <a:p>
            <a:r>
              <a:rPr lang="en-US" b="1"/>
              <a:t>Nội dung</a:t>
            </a:r>
          </a:p>
        </p:txBody>
      </p:sp>
      <p:sp>
        <p:nvSpPr>
          <p:cNvPr id="3" name="Content Placeholder 2">
            <a:extLst>
              <a:ext uri="{FF2B5EF4-FFF2-40B4-BE49-F238E27FC236}">
                <a16:creationId xmlns:a16="http://schemas.microsoft.com/office/drawing/2014/main" id="{10A38DFF-67C7-D54E-BCEF-B902802D9774}"/>
              </a:ext>
            </a:extLst>
          </p:cNvPr>
          <p:cNvSpPr>
            <a:spLocks noGrp="1"/>
          </p:cNvSpPr>
          <p:nvPr>
            <p:ph idx="1"/>
          </p:nvPr>
        </p:nvSpPr>
        <p:spPr/>
        <p:txBody>
          <a:bodyPr/>
          <a:lstStyle/>
          <a:p>
            <a:pPr marL="514350" indent="-514350">
              <a:buFont typeface="+mj-lt"/>
              <a:buAutoNum type="arabicPeriod"/>
            </a:pPr>
            <a:r>
              <a:rPr lang="en-US"/>
              <a:t>Phân tích cú pháp là gì</a:t>
            </a:r>
          </a:p>
          <a:p>
            <a:pPr marL="514350" indent="-514350">
              <a:buFont typeface="+mj-lt"/>
              <a:buAutoNum type="arabicPeriod"/>
            </a:pPr>
            <a:r>
              <a:rPr lang="en-US"/>
              <a:t>Tiếp cận phân tích cú pháp thành phần và phụ thuộc</a:t>
            </a:r>
          </a:p>
          <a:p>
            <a:pPr marL="514350" indent="-514350">
              <a:buFont typeface="+mj-lt"/>
              <a:buAutoNum type="arabicPeriod"/>
            </a:pPr>
            <a:r>
              <a:rPr lang="en-US"/>
              <a:t>Ý nghĩa và ứng dụng của phân tích cú pháp </a:t>
            </a:r>
          </a:p>
          <a:p>
            <a:pPr marL="514350" indent="-514350">
              <a:buFont typeface="+mj-lt"/>
              <a:buAutoNum type="arabicPeriod"/>
            </a:pPr>
            <a:r>
              <a:rPr lang="en-US"/>
              <a:t>Văn phạm CFG và phân tích cú pháp </a:t>
            </a:r>
          </a:p>
          <a:p>
            <a:pPr marL="514350" indent="-514350">
              <a:buFont typeface="+mj-lt"/>
              <a:buAutoNum type="arabicPeriod"/>
            </a:pPr>
            <a:r>
              <a:rPr lang="en-US"/>
              <a:t>Văn phạm PCFG</a:t>
            </a:r>
          </a:p>
          <a:p>
            <a:pPr marL="514350" indent="-514350">
              <a:buFont typeface="+mj-lt"/>
              <a:buAutoNum type="arabicPeriod"/>
            </a:pPr>
            <a:r>
              <a:rPr lang="en-US"/>
              <a:t>Cấu trúc phụ thuộc và phân tích </a:t>
            </a:r>
          </a:p>
        </p:txBody>
      </p:sp>
      <p:sp>
        <p:nvSpPr>
          <p:cNvPr id="4" name="Slide Number Placeholder 3">
            <a:extLst>
              <a:ext uri="{FF2B5EF4-FFF2-40B4-BE49-F238E27FC236}">
                <a16:creationId xmlns:a16="http://schemas.microsoft.com/office/drawing/2014/main" id="{69939E44-F8AD-ED4E-02BE-042BAD6F756F}"/>
              </a:ext>
            </a:extLst>
          </p:cNvPr>
          <p:cNvSpPr>
            <a:spLocks noGrp="1"/>
          </p:cNvSpPr>
          <p:nvPr>
            <p:ph type="sldNum" sz="quarter" idx="12"/>
          </p:nvPr>
        </p:nvSpPr>
        <p:spPr/>
        <p:txBody>
          <a:bodyPr/>
          <a:lstStyle/>
          <a:p>
            <a:fld id="{EC7694C8-B31F-FD48-A73C-6354F5BCEDA2}" type="slidenum">
              <a:rPr lang="en-SG" smtClean="0"/>
              <a:t>3</a:t>
            </a:fld>
            <a:endParaRPr lang="en-SG"/>
          </a:p>
        </p:txBody>
      </p:sp>
    </p:spTree>
    <p:extLst>
      <p:ext uri="{BB962C8B-B14F-4D97-AF65-F5344CB8AC3E}">
        <p14:creationId xmlns:p14="http://schemas.microsoft.com/office/powerpoint/2010/main" val="1165385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3BB2-7F8C-8046-9B80-C7C8CCB7D47A}"/>
              </a:ext>
            </a:extLst>
          </p:cNvPr>
          <p:cNvSpPr>
            <a:spLocks noGrp="1"/>
          </p:cNvSpPr>
          <p:nvPr>
            <p:ph type="title"/>
          </p:nvPr>
        </p:nvSpPr>
        <p:spPr/>
        <p:txBody>
          <a:bodyPr/>
          <a:lstStyle/>
          <a:p>
            <a:r>
              <a:rPr lang="en-US"/>
              <a:t>Ví dụ</a:t>
            </a:r>
          </a:p>
        </p:txBody>
      </p:sp>
      <p:pic>
        <p:nvPicPr>
          <p:cNvPr id="4" name="Picture 3">
            <a:extLst>
              <a:ext uri="{FF2B5EF4-FFF2-40B4-BE49-F238E27FC236}">
                <a16:creationId xmlns:a16="http://schemas.microsoft.com/office/drawing/2014/main" id="{A9BD46A0-7618-7F41-94B3-38EF6FD09BE5}"/>
              </a:ext>
            </a:extLst>
          </p:cNvPr>
          <p:cNvPicPr>
            <a:picLocks noChangeAspect="1"/>
          </p:cNvPicPr>
          <p:nvPr/>
        </p:nvPicPr>
        <p:blipFill>
          <a:blip r:embed="rId2"/>
          <a:stretch>
            <a:fillRect/>
          </a:stretch>
        </p:blipFill>
        <p:spPr>
          <a:xfrm>
            <a:off x="1282700" y="1383196"/>
            <a:ext cx="9626600" cy="5257800"/>
          </a:xfrm>
          <a:prstGeom prst="rect">
            <a:avLst/>
          </a:prstGeom>
        </p:spPr>
      </p:pic>
      <p:sp>
        <p:nvSpPr>
          <p:cNvPr id="3" name="Slide Number Placeholder 2">
            <a:extLst>
              <a:ext uri="{FF2B5EF4-FFF2-40B4-BE49-F238E27FC236}">
                <a16:creationId xmlns:a16="http://schemas.microsoft.com/office/drawing/2014/main" id="{E60FC199-2845-A8FC-379A-3576C969104C}"/>
              </a:ext>
            </a:extLst>
          </p:cNvPr>
          <p:cNvSpPr>
            <a:spLocks noGrp="1"/>
          </p:cNvSpPr>
          <p:nvPr>
            <p:ph type="sldNum" sz="quarter" idx="12"/>
          </p:nvPr>
        </p:nvSpPr>
        <p:spPr/>
        <p:txBody>
          <a:bodyPr/>
          <a:lstStyle/>
          <a:p>
            <a:fld id="{EC7694C8-B31F-FD48-A73C-6354F5BCEDA2}" type="slidenum">
              <a:rPr lang="en-SG" smtClean="0"/>
              <a:t>30</a:t>
            </a:fld>
            <a:endParaRPr lang="en-SG"/>
          </a:p>
        </p:txBody>
      </p:sp>
    </p:spTree>
    <p:extLst>
      <p:ext uri="{BB962C8B-B14F-4D97-AF65-F5344CB8AC3E}">
        <p14:creationId xmlns:p14="http://schemas.microsoft.com/office/powerpoint/2010/main" val="1173417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835A-26A9-3D41-AB96-EDD9B76B646E}"/>
              </a:ext>
            </a:extLst>
          </p:cNvPr>
          <p:cNvSpPr>
            <a:spLocks noGrp="1"/>
          </p:cNvSpPr>
          <p:nvPr>
            <p:ph type="title"/>
          </p:nvPr>
        </p:nvSpPr>
        <p:spPr/>
        <p:txBody>
          <a:bodyPr/>
          <a:lstStyle/>
          <a:p>
            <a:r>
              <a:rPr lang="en-US" b="1"/>
              <a:t>Bài tập</a:t>
            </a:r>
          </a:p>
        </p:txBody>
      </p:sp>
      <p:pic>
        <p:nvPicPr>
          <p:cNvPr id="6" name="Picture 5">
            <a:extLst>
              <a:ext uri="{FF2B5EF4-FFF2-40B4-BE49-F238E27FC236}">
                <a16:creationId xmlns:a16="http://schemas.microsoft.com/office/drawing/2014/main" id="{604637EE-C798-C74A-9FE7-2AD5486EFB47}"/>
              </a:ext>
            </a:extLst>
          </p:cNvPr>
          <p:cNvPicPr>
            <a:picLocks noChangeAspect="1"/>
          </p:cNvPicPr>
          <p:nvPr/>
        </p:nvPicPr>
        <p:blipFill>
          <a:blip r:embed="rId2"/>
          <a:stretch>
            <a:fillRect/>
          </a:stretch>
        </p:blipFill>
        <p:spPr>
          <a:xfrm>
            <a:off x="4343400" y="1517650"/>
            <a:ext cx="2627243" cy="2865218"/>
          </a:xfrm>
          <a:prstGeom prst="rect">
            <a:avLst/>
          </a:prstGeom>
        </p:spPr>
      </p:pic>
      <p:pic>
        <p:nvPicPr>
          <p:cNvPr id="7" name="Picture 6">
            <a:extLst>
              <a:ext uri="{FF2B5EF4-FFF2-40B4-BE49-F238E27FC236}">
                <a16:creationId xmlns:a16="http://schemas.microsoft.com/office/drawing/2014/main" id="{A93963B6-889A-BD43-93DF-565C32839A53}"/>
              </a:ext>
            </a:extLst>
          </p:cNvPr>
          <p:cNvPicPr>
            <a:picLocks noChangeAspect="1"/>
          </p:cNvPicPr>
          <p:nvPr/>
        </p:nvPicPr>
        <p:blipFill>
          <a:blip r:embed="rId3"/>
          <a:stretch>
            <a:fillRect/>
          </a:stretch>
        </p:blipFill>
        <p:spPr>
          <a:xfrm>
            <a:off x="2261842" y="4808921"/>
            <a:ext cx="7668315" cy="1452944"/>
          </a:xfrm>
          <a:prstGeom prst="rect">
            <a:avLst/>
          </a:prstGeom>
        </p:spPr>
      </p:pic>
      <p:sp>
        <p:nvSpPr>
          <p:cNvPr id="3" name="Process 2">
            <a:extLst>
              <a:ext uri="{FF2B5EF4-FFF2-40B4-BE49-F238E27FC236}">
                <a16:creationId xmlns:a16="http://schemas.microsoft.com/office/drawing/2014/main" id="{9A89EF45-41F0-B149-BF52-51A39F452A07}"/>
              </a:ext>
            </a:extLst>
          </p:cNvPr>
          <p:cNvSpPr/>
          <p:nvPr/>
        </p:nvSpPr>
        <p:spPr>
          <a:xfrm>
            <a:off x="6970643" y="2226366"/>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0.7</a:t>
            </a:r>
          </a:p>
        </p:txBody>
      </p:sp>
      <p:sp>
        <p:nvSpPr>
          <p:cNvPr id="8" name="Process 7">
            <a:extLst>
              <a:ext uri="{FF2B5EF4-FFF2-40B4-BE49-F238E27FC236}">
                <a16:creationId xmlns:a16="http://schemas.microsoft.com/office/drawing/2014/main" id="{08974B74-06AC-BB4D-B4A6-F96045E201DE}"/>
              </a:ext>
            </a:extLst>
          </p:cNvPr>
          <p:cNvSpPr/>
          <p:nvPr/>
        </p:nvSpPr>
        <p:spPr>
          <a:xfrm>
            <a:off x="6970643" y="1670810"/>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9" name="Process 8">
            <a:extLst>
              <a:ext uri="{FF2B5EF4-FFF2-40B4-BE49-F238E27FC236}">
                <a16:creationId xmlns:a16="http://schemas.microsoft.com/office/drawing/2014/main" id="{4070D8A6-763D-884A-B95A-0281B905AEBD}"/>
              </a:ext>
            </a:extLst>
          </p:cNvPr>
          <p:cNvSpPr/>
          <p:nvPr/>
        </p:nvSpPr>
        <p:spPr>
          <a:xfrm>
            <a:off x="6970643" y="2831369"/>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0.3</a:t>
            </a:r>
          </a:p>
        </p:txBody>
      </p:sp>
      <p:sp>
        <p:nvSpPr>
          <p:cNvPr id="10" name="Process 9">
            <a:extLst>
              <a:ext uri="{FF2B5EF4-FFF2-40B4-BE49-F238E27FC236}">
                <a16:creationId xmlns:a16="http://schemas.microsoft.com/office/drawing/2014/main" id="{60549CC0-1440-374A-BB58-D1584C404B52}"/>
              </a:ext>
            </a:extLst>
          </p:cNvPr>
          <p:cNvSpPr/>
          <p:nvPr/>
        </p:nvSpPr>
        <p:spPr>
          <a:xfrm>
            <a:off x="6970643" y="3387312"/>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1" name="Process 10">
            <a:extLst>
              <a:ext uri="{FF2B5EF4-FFF2-40B4-BE49-F238E27FC236}">
                <a16:creationId xmlns:a16="http://schemas.microsoft.com/office/drawing/2014/main" id="{54BB03FC-7045-B04E-968C-58BFD6C049EE}"/>
              </a:ext>
            </a:extLst>
          </p:cNvPr>
          <p:cNvSpPr/>
          <p:nvPr/>
        </p:nvSpPr>
        <p:spPr>
          <a:xfrm>
            <a:off x="6970642" y="3912479"/>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4" name="Slide Number Placeholder 3">
            <a:extLst>
              <a:ext uri="{FF2B5EF4-FFF2-40B4-BE49-F238E27FC236}">
                <a16:creationId xmlns:a16="http://schemas.microsoft.com/office/drawing/2014/main" id="{FAF798C6-2CE9-91DD-05A7-7C30440E8237}"/>
              </a:ext>
            </a:extLst>
          </p:cNvPr>
          <p:cNvSpPr>
            <a:spLocks noGrp="1"/>
          </p:cNvSpPr>
          <p:nvPr>
            <p:ph type="sldNum" sz="quarter" idx="12"/>
          </p:nvPr>
        </p:nvSpPr>
        <p:spPr/>
        <p:txBody>
          <a:bodyPr/>
          <a:lstStyle/>
          <a:p>
            <a:fld id="{EC7694C8-B31F-FD48-A73C-6354F5BCEDA2}" type="slidenum">
              <a:rPr lang="en-SG" smtClean="0"/>
              <a:t>31</a:t>
            </a:fld>
            <a:endParaRPr lang="en-SG"/>
          </a:p>
        </p:txBody>
      </p:sp>
    </p:spTree>
    <p:extLst>
      <p:ext uri="{BB962C8B-B14F-4D97-AF65-F5344CB8AC3E}">
        <p14:creationId xmlns:p14="http://schemas.microsoft.com/office/powerpoint/2010/main" val="311563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D9CC-3C0B-F342-956E-F4FE9B4D92E8}"/>
              </a:ext>
            </a:extLst>
          </p:cNvPr>
          <p:cNvSpPr>
            <a:spLocks noGrp="1"/>
          </p:cNvSpPr>
          <p:nvPr>
            <p:ph type="title"/>
          </p:nvPr>
        </p:nvSpPr>
        <p:spPr/>
        <p:txBody>
          <a:bodyPr/>
          <a:lstStyle/>
          <a:p>
            <a:r>
              <a:rPr lang="en-US" b="1"/>
              <a:t>Weaknesses of PCFGs </a:t>
            </a:r>
            <a:endParaRPr lang="en-US"/>
          </a:p>
        </p:txBody>
      </p:sp>
      <p:sp>
        <p:nvSpPr>
          <p:cNvPr id="3" name="Content Placeholder 2">
            <a:extLst>
              <a:ext uri="{FF2B5EF4-FFF2-40B4-BE49-F238E27FC236}">
                <a16:creationId xmlns:a16="http://schemas.microsoft.com/office/drawing/2014/main" id="{C1AC5F98-267D-554D-9CF7-6C89012A543B}"/>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Lack of sensitivity to lexical information</a:t>
            </a:r>
          </a:p>
          <a:p>
            <a:r>
              <a:rPr lang="en-US">
                <a:latin typeface="Times New Roman" panose="02020603050405020304" pitchFamily="18" charset="0"/>
                <a:cs typeface="Times New Roman" panose="02020603050405020304" pitchFamily="18" charset="0"/>
              </a:rPr>
              <a:t>Lack of sensitivity to structural frequencies</a:t>
            </a:r>
            <a:r>
              <a:rPr lang="en-US"/>
              <a:t> </a:t>
            </a:r>
          </a:p>
          <a:p>
            <a:endParaRPr lang="en-US"/>
          </a:p>
        </p:txBody>
      </p:sp>
      <p:sp>
        <p:nvSpPr>
          <p:cNvPr id="4" name="Slide Number Placeholder 3">
            <a:extLst>
              <a:ext uri="{FF2B5EF4-FFF2-40B4-BE49-F238E27FC236}">
                <a16:creationId xmlns:a16="http://schemas.microsoft.com/office/drawing/2014/main" id="{5C794CEA-6032-AEA7-6ABD-72C43989E9B5}"/>
              </a:ext>
            </a:extLst>
          </p:cNvPr>
          <p:cNvSpPr>
            <a:spLocks noGrp="1"/>
          </p:cNvSpPr>
          <p:nvPr>
            <p:ph type="sldNum" sz="quarter" idx="12"/>
          </p:nvPr>
        </p:nvSpPr>
        <p:spPr/>
        <p:txBody>
          <a:bodyPr/>
          <a:lstStyle/>
          <a:p>
            <a:fld id="{EC7694C8-B31F-FD48-A73C-6354F5BCEDA2}" type="slidenum">
              <a:rPr lang="en-SG" smtClean="0"/>
              <a:t>32</a:t>
            </a:fld>
            <a:endParaRPr lang="en-SG"/>
          </a:p>
        </p:txBody>
      </p:sp>
    </p:spTree>
    <p:extLst>
      <p:ext uri="{BB962C8B-B14F-4D97-AF65-F5344CB8AC3E}">
        <p14:creationId xmlns:p14="http://schemas.microsoft.com/office/powerpoint/2010/main" val="1460504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9B48E-DF8D-4A45-AE6A-FEED9419BC9F}"/>
              </a:ext>
            </a:extLst>
          </p:cNvPr>
          <p:cNvPicPr>
            <a:picLocks noChangeAspect="1"/>
          </p:cNvPicPr>
          <p:nvPr/>
        </p:nvPicPr>
        <p:blipFill>
          <a:blip r:embed="rId2"/>
          <a:stretch>
            <a:fillRect/>
          </a:stretch>
        </p:blipFill>
        <p:spPr>
          <a:xfrm>
            <a:off x="2180811" y="300106"/>
            <a:ext cx="6234320" cy="4484335"/>
          </a:xfrm>
          <a:prstGeom prst="rect">
            <a:avLst/>
          </a:prstGeom>
        </p:spPr>
      </p:pic>
      <p:pic>
        <p:nvPicPr>
          <p:cNvPr id="5" name="Picture 4">
            <a:extLst>
              <a:ext uri="{FF2B5EF4-FFF2-40B4-BE49-F238E27FC236}">
                <a16:creationId xmlns:a16="http://schemas.microsoft.com/office/drawing/2014/main" id="{2B9553B1-CA60-2945-B2FD-36A0EDE09AA3}"/>
              </a:ext>
            </a:extLst>
          </p:cNvPr>
          <p:cNvPicPr>
            <a:picLocks noChangeAspect="1"/>
          </p:cNvPicPr>
          <p:nvPr/>
        </p:nvPicPr>
        <p:blipFill>
          <a:blip r:embed="rId3"/>
          <a:stretch>
            <a:fillRect/>
          </a:stretch>
        </p:blipFill>
        <p:spPr>
          <a:xfrm>
            <a:off x="896730" y="4999659"/>
            <a:ext cx="9466470" cy="1082839"/>
          </a:xfrm>
          <a:prstGeom prst="rect">
            <a:avLst/>
          </a:prstGeom>
        </p:spPr>
      </p:pic>
      <p:sp>
        <p:nvSpPr>
          <p:cNvPr id="2" name="Slide Number Placeholder 1">
            <a:extLst>
              <a:ext uri="{FF2B5EF4-FFF2-40B4-BE49-F238E27FC236}">
                <a16:creationId xmlns:a16="http://schemas.microsoft.com/office/drawing/2014/main" id="{5E0F96B7-E204-A9C7-730E-23AC3387CB0C}"/>
              </a:ext>
            </a:extLst>
          </p:cNvPr>
          <p:cNvSpPr>
            <a:spLocks noGrp="1"/>
          </p:cNvSpPr>
          <p:nvPr>
            <p:ph type="sldNum" sz="quarter" idx="12"/>
          </p:nvPr>
        </p:nvSpPr>
        <p:spPr/>
        <p:txBody>
          <a:bodyPr/>
          <a:lstStyle/>
          <a:p>
            <a:fld id="{EC7694C8-B31F-FD48-A73C-6354F5BCEDA2}" type="slidenum">
              <a:rPr lang="en-SG" smtClean="0"/>
              <a:t>33</a:t>
            </a:fld>
            <a:endParaRPr lang="en-SG"/>
          </a:p>
        </p:txBody>
      </p:sp>
    </p:spTree>
    <p:extLst>
      <p:ext uri="{BB962C8B-B14F-4D97-AF65-F5344CB8AC3E}">
        <p14:creationId xmlns:p14="http://schemas.microsoft.com/office/powerpoint/2010/main" val="2793589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D54E6-CB70-D240-85B6-E850ABA2060D}"/>
              </a:ext>
            </a:extLst>
          </p:cNvPr>
          <p:cNvPicPr>
            <a:picLocks noChangeAspect="1"/>
          </p:cNvPicPr>
          <p:nvPr/>
        </p:nvPicPr>
        <p:blipFill>
          <a:blip r:embed="rId2"/>
          <a:stretch>
            <a:fillRect/>
          </a:stretch>
        </p:blipFill>
        <p:spPr>
          <a:xfrm>
            <a:off x="717549" y="1275798"/>
            <a:ext cx="4950909" cy="3246230"/>
          </a:xfrm>
          <a:prstGeom prst="rect">
            <a:avLst/>
          </a:prstGeom>
        </p:spPr>
      </p:pic>
      <p:pic>
        <p:nvPicPr>
          <p:cNvPr id="5" name="Picture 4">
            <a:extLst>
              <a:ext uri="{FF2B5EF4-FFF2-40B4-BE49-F238E27FC236}">
                <a16:creationId xmlns:a16="http://schemas.microsoft.com/office/drawing/2014/main" id="{64D62653-D3BE-7448-86CD-D2977B3E2BD5}"/>
              </a:ext>
            </a:extLst>
          </p:cNvPr>
          <p:cNvPicPr>
            <a:picLocks noChangeAspect="1"/>
          </p:cNvPicPr>
          <p:nvPr/>
        </p:nvPicPr>
        <p:blipFill>
          <a:blip r:embed="rId3"/>
          <a:stretch>
            <a:fillRect/>
          </a:stretch>
        </p:blipFill>
        <p:spPr>
          <a:xfrm>
            <a:off x="6391022" y="1275798"/>
            <a:ext cx="5219312" cy="3743739"/>
          </a:xfrm>
          <a:prstGeom prst="rect">
            <a:avLst/>
          </a:prstGeom>
        </p:spPr>
      </p:pic>
      <p:sp>
        <p:nvSpPr>
          <p:cNvPr id="2" name="Slide Number Placeholder 1">
            <a:extLst>
              <a:ext uri="{FF2B5EF4-FFF2-40B4-BE49-F238E27FC236}">
                <a16:creationId xmlns:a16="http://schemas.microsoft.com/office/drawing/2014/main" id="{5687023A-E73A-3A9E-9BBD-E840D37A7828}"/>
              </a:ext>
            </a:extLst>
          </p:cNvPr>
          <p:cNvSpPr>
            <a:spLocks noGrp="1"/>
          </p:cNvSpPr>
          <p:nvPr>
            <p:ph type="sldNum" sz="quarter" idx="12"/>
          </p:nvPr>
        </p:nvSpPr>
        <p:spPr/>
        <p:txBody>
          <a:bodyPr/>
          <a:lstStyle/>
          <a:p>
            <a:fld id="{EC7694C8-B31F-FD48-A73C-6354F5BCEDA2}" type="slidenum">
              <a:rPr lang="en-SG" smtClean="0"/>
              <a:t>34</a:t>
            </a:fld>
            <a:endParaRPr lang="en-SG"/>
          </a:p>
        </p:txBody>
      </p:sp>
    </p:spTree>
    <p:extLst>
      <p:ext uri="{BB962C8B-B14F-4D97-AF65-F5344CB8AC3E}">
        <p14:creationId xmlns:p14="http://schemas.microsoft.com/office/powerpoint/2010/main" val="2049053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D54E6-CB70-D240-85B6-E850ABA2060D}"/>
              </a:ext>
            </a:extLst>
          </p:cNvPr>
          <p:cNvPicPr>
            <a:picLocks noChangeAspect="1"/>
          </p:cNvPicPr>
          <p:nvPr/>
        </p:nvPicPr>
        <p:blipFill>
          <a:blip r:embed="rId2"/>
          <a:stretch>
            <a:fillRect/>
          </a:stretch>
        </p:blipFill>
        <p:spPr>
          <a:xfrm>
            <a:off x="664540" y="745711"/>
            <a:ext cx="4950909" cy="3246230"/>
          </a:xfrm>
          <a:prstGeom prst="rect">
            <a:avLst/>
          </a:prstGeom>
        </p:spPr>
      </p:pic>
      <p:pic>
        <p:nvPicPr>
          <p:cNvPr id="5" name="Picture 4">
            <a:extLst>
              <a:ext uri="{FF2B5EF4-FFF2-40B4-BE49-F238E27FC236}">
                <a16:creationId xmlns:a16="http://schemas.microsoft.com/office/drawing/2014/main" id="{64D62653-D3BE-7448-86CD-D2977B3E2BD5}"/>
              </a:ext>
            </a:extLst>
          </p:cNvPr>
          <p:cNvPicPr>
            <a:picLocks noChangeAspect="1"/>
          </p:cNvPicPr>
          <p:nvPr/>
        </p:nvPicPr>
        <p:blipFill>
          <a:blip r:embed="rId3"/>
          <a:stretch>
            <a:fillRect/>
          </a:stretch>
        </p:blipFill>
        <p:spPr>
          <a:xfrm>
            <a:off x="6338013" y="745711"/>
            <a:ext cx="5219312" cy="3743739"/>
          </a:xfrm>
          <a:prstGeom prst="rect">
            <a:avLst/>
          </a:prstGeom>
        </p:spPr>
      </p:pic>
      <p:pic>
        <p:nvPicPr>
          <p:cNvPr id="2" name="Picture 1">
            <a:extLst>
              <a:ext uri="{FF2B5EF4-FFF2-40B4-BE49-F238E27FC236}">
                <a16:creationId xmlns:a16="http://schemas.microsoft.com/office/drawing/2014/main" id="{5C5025CA-DA41-0B4E-BC12-A2BFD88ED9FD}"/>
              </a:ext>
            </a:extLst>
          </p:cNvPr>
          <p:cNvPicPr>
            <a:picLocks noChangeAspect="1"/>
          </p:cNvPicPr>
          <p:nvPr/>
        </p:nvPicPr>
        <p:blipFill>
          <a:blip r:embed="rId4"/>
          <a:stretch>
            <a:fillRect/>
          </a:stretch>
        </p:blipFill>
        <p:spPr>
          <a:xfrm>
            <a:off x="2008832" y="4797589"/>
            <a:ext cx="8764379" cy="1867149"/>
          </a:xfrm>
          <a:prstGeom prst="rect">
            <a:avLst/>
          </a:prstGeom>
        </p:spPr>
      </p:pic>
      <p:sp>
        <p:nvSpPr>
          <p:cNvPr id="3" name="Slide Number Placeholder 2">
            <a:extLst>
              <a:ext uri="{FF2B5EF4-FFF2-40B4-BE49-F238E27FC236}">
                <a16:creationId xmlns:a16="http://schemas.microsoft.com/office/drawing/2014/main" id="{37748ED1-9303-8842-5758-94C9CC5BDE4B}"/>
              </a:ext>
            </a:extLst>
          </p:cNvPr>
          <p:cNvSpPr>
            <a:spLocks noGrp="1"/>
          </p:cNvSpPr>
          <p:nvPr>
            <p:ph type="sldNum" sz="quarter" idx="12"/>
          </p:nvPr>
        </p:nvSpPr>
        <p:spPr/>
        <p:txBody>
          <a:bodyPr/>
          <a:lstStyle/>
          <a:p>
            <a:fld id="{EC7694C8-B31F-FD48-A73C-6354F5BCEDA2}" type="slidenum">
              <a:rPr lang="en-SG" smtClean="0"/>
              <a:t>35</a:t>
            </a:fld>
            <a:endParaRPr lang="en-SG"/>
          </a:p>
        </p:txBody>
      </p:sp>
    </p:spTree>
    <p:extLst>
      <p:ext uri="{BB962C8B-B14F-4D97-AF65-F5344CB8AC3E}">
        <p14:creationId xmlns:p14="http://schemas.microsoft.com/office/powerpoint/2010/main" val="498869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2B70-96C0-CD4C-92A5-C056402C9293}"/>
              </a:ext>
            </a:extLst>
          </p:cNvPr>
          <p:cNvSpPr>
            <a:spLocks noGrp="1"/>
          </p:cNvSpPr>
          <p:nvPr>
            <p:ph type="title"/>
          </p:nvPr>
        </p:nvSpPr>
        <p:spPr/>
        <p:txBody>
          <a:bodyPr>
            <a:normAutofit/>
          </a:bodyPr>
          <a:lstStyle/>
          <a:p>
            <a:r>
              <a:rPr lang="en-US"/>
              <a:t>Solution: Head-Driven Phrase Structure Grammar </a:t>
            </a:r>
          </a:p>
        </p:txBody>
      </p:sp>
      <p:sp>
        <p:nvSpPr>
          <p:cNvPr id="4" name="Rectangle 3">
            <a:extLst>
              <a:ext uri="{FF2B5EF4-FFF2-40B4-BE49-F238E27FC236}">
                <a16:creationId xmlns:a16="http://schemas.microsoft.com/office/drawing/2014/main" id="{64E35F72-40A2-5F4E-925E-E12A7DBE651D}"/>
              </a:ext>
            </a:extLst>
          </p:cNvPr>
          <p:cNvSpPr/>
          <p:nvPr/>
        </p:nvSpPr>
        <p:spPr>
          <a:xfrm>
            <a:off x="838200" y="1690688"/>
            <a:ext cx="7059946" cy="461665"/>
          </a:xfrm>
          <a:prstGeom prst="rect">
            <a:avLst/>
          </a:prstGeom>
        </p:spPr>
        <p:txBody>
          <a:bodyPr wrap="none">
            <a:spAutoFit/>
          </a:bodyPr>
          <a:lstStyle/>
          <a:p>
            <a:r>
              <a:rPr lang="en-US" sz="2400" b="1">
                <a:latin typeface="Times" pitchFamily="2" charset="0"/>
              </a:rPr>
              <a:t>Add annotations specifying the </a:t>
            </a:r>
            <a:r>
              <a:rPr lang="en-US" sz="2400" b="1">
                <a:solidFill>
                  <a:srgbClr val="FF0000"/>
                </a:solidFill>
                <a:latin typeface="Times" pitchFamily="2" charset="0"/>
              </a:rPr>
              <a:t>“head” </a:t>
            </a:r>
            <a:r>
              <a:rPr lang="en-US" sz="2400" b="1">
                <a:latin typeface="Times" pitchFamily="2" charset="0"/>
              </a:rPr>
              <a:t>of each rule: </a:t>
            </a:r>
            <a:endParaRPr lang="en-US" sz="2400"/>
          </a:p>
        </p:txBody>
      </p:sp>
      <p:pic>
        <p:nvPicPr>
          <p:cNvPr id="5" name="Picture 4">
            <a:extLst>
              <a:ext uri="{FF2B5EF4-FFF2-40B4-BE49-F238E27FC236}">
                <a16:creationId xmlns:a16="http://schemas.microsoft.com/office/drawing/2014/main" id="{FDAF063A-2A40-6E41-BD10-F20DAB704E91}"/>
              </a:ext>
            </a:extLst>
          </p:cNvPr>
          <p:cNvPicPr>
            <a:picLocks noChangeAspect="1"/>
          </p:cNvPicPr>
          <p:nvPr/>
        </p:nvPicPr>
        <p:blipFill>
          <a:blip r:embed="rId2"/>
          <a:stretch>
            <a:fillRect/>
          </a:stretch>
        </p:blipFill>
        <p:spPr>
          <a:xfrm>
            <a:off x="1940564" y="2152353"/>
            <a:ext cx="7987019" cy="3508024"/>
          </a:xfrm>
          <a:prstGeom prst="rect">
            <a:avLst/>
          </a:prstGeom>
        </p:spPr>
      </p:pic>
      <p:pic>
        <p:nvPicPr>
          <p:cNvPr id="6" name="Picture 5">
            <a:extLst>
              <a:ext uri="{FF2B5EF4-FFF2-40B4-BE49-F238E27FC236}">
                <a16:creationId xmlns:a16="http://schemas.microsoft.com/office/drawing/2014/main" id="{B5D703B9-7B37-CF4C-991F-AB3E38DEF966}"/>
              </a:ext>
            </a:extLst>
          </p:cNvPr>
          <p:cNvPicPr>
            <a:picLocks noChangeAspect="1"/>
          </p:cNvPicPr>
          <p:nvPr/>
        </p:nvPicPr>
        <p:blipFill>
          <a:blip r:embed="rId3"/>
          <a:stretch>
            <a:fillRect/>
          </a:stretch>
        </p:blipFill>
        <p:spPr>
          <a:xfrm>
            <a:off x="1400553" y="5680975"/>
            <a:ext cx="9067042" cy="1106523"/>
          </a:xfrm>
          <a:prstGeom prst="rect">
            <a:avLst/>
          </a:prstGeom>
        </p:spPr>
      </p:pic>
      <p:sp>
        <p:nvSpPr>
          <p:cNvPr id="3" name="Slide Number Placeholder 2">
            <a:extLst>
              <a:ext uri="{FF2B5EF4-FFF2-40B4-BE49-F238E27FC236}">
                <a16:creationId xmlns:a16="http://schemas.microsoft.com/office/drawing/2014/main" id="{3E86F293-68A3-4C6E-01C5-0166D0865377}"/>
              </a:ext>
            </a:extLst>
          </p:cNvPr>
          <p:cNvSpPr>
            <a:spLocks noGrp="1"/>
          </p:cNvSpPr>
          <p:nvPr>
            <p:ph type="sldNum" sz="quarter" idx="12"/>
          </p:nvPr>
        </p:nvSpPr>
        <p:spPr/>
        <p:txBody>
          <a:bodyPr/>
          <a:lstStyle/>
          <a:p>
            <a:fld id="{EC7694C8-B31F-FD48-A73C-6354F5BCEDA2}" type="slidenum">
              <a:rPr lang="en-SG" smtClean="0"/>
              <a:t>36</a:t>
            </a:fld>
            <a:endParaRPr lang="en-SG"/>
          </a:p>
        </p:txBody>
      </p:sp>
    </p:spTree>
    <p:extLst>
      <p:ext uri="{BB962C8B-B14F-4D97-AF65-F5344CB8AC3E}">
        <p14:creationId xmlns:p14="http://schemas.microsoft.com/office/powerpoint/2010/main" val="269330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1F8-DE89-D646-8BB6-C596E544C83D}"/>
              </a:ext>
            </a:extLst>
          </p:cNvPr>
          <p:cNvSpPr>
            <a:spLocks noGrp="1"/>
          </p:cNvSpPr>
          <p:nvPr>
            <p:ph type="title"/>
          </p:nvPr>
        </p:nvSpPr>
        <p:spPr/>
        <p:txBody>
          <a:bodyPr/>
          <a:lstStyle/>
          <a:p>
            <a:r>
              <a:rPr lang="en-US"/>
              <a:t>Head-Driven Phrase Structure Grammar </a:t>
            </a:r>
          </a:p>
        </p:txBody>
      </p:sp>
      <p:pic>
        <p:nvPicPr>
          <p:cNvPr id="4" name="Picture 3">
            <a:extLst>
              <a:ext uri="{FF2B5EF4-FFF2-40B4-BE49-F238E27FC236}">
                <a16:creationId xmlns:a16="http://schemas.microsoft.com/office/drawing/2014/main" id="{FE5D1E67-37FC-4F4E-91E4-82CF2F057046}"/>
              </a:ext>
            </a:extLst>
          </p:cNvPr>
          <p:cNvPicPr>
            <a:picLocks noChangeAspect="1"/>
          </p:cNvPicPr>
          <p:nvPr/>
        </p:nvPicPr>
        <p:blipFill>
          <a:blip r:embed="rId2"/>
          <a:stretch>
            <a:fillRect/>
          </a:stretch>
        </p:blipFill>
        <p:spPr>
          <a:xfrm>
            <a:off x="1936750" y="3152917"/>
            <a:ext cx="8318500" cy="1562100"/>
          </a:xfrm>
          <a:prstGeom prst="rect">
            <a:avLst/>
          </a:prstGeom>
        </p:spPr>
      </p:pic>
      <p:sp>
        <p:nvSpPr>
          <p:cNvPr id="5" name="Rectangle 4">
            <a:extLst>
              <a:ext uri="{FF2B5EF4-FFF2-40B4-BE49-F238E27FC236}">
                <a16:creationId xmlns:a16="http://schemas.microsoft.com/office/drawing/2014/main" id="{650C35A7-0449-C546-99B0-656BBA4BFAB5}"/>
              </a:ext>
            </a:extLst>
          </p:cNvPr>
          <p:cNvSpPr/>
          <p:nvPr/>
        </p:nvSpPr>
        <p:spPr>
          <a:xfrm>
            <a:off x="838200" y="1802766"/>
            <a:ext cx="8852847" cy="830997"/>
          </a:xfrm>
          <a:prstGeom prst="rect">
            <a:avLst/>
          </a:prstGeom>
        </p:spPr>
        <p:txBody>
          <a:bodyPr wrap="square">
            <a:spAutoFit/>
          </a:bodyPr>
          <a:lstStyle/>
          <a:p>
            <a:r>
              <a:rPr lang="en-US" sz="2400">
                <a:latin typeface="Times" pitchFamily="2" charset="0"/>
              </a:rPr>
              <a:t>Each context-free rule has one “special” child that is the head of the rule. e.g., </a:t>
            </a:r>
            <a:endParaRPr lang="en-US" sz="2400"/>
          </a:p>
        </p:txBody>
      </p:sp>
      <p:sp>
        <p:nvSpPr>
          <p:cNvPr id="6" name="Rectangle 5">
            <a:extLst>
              <a:ext uri="{FF2B5EF4-FFF2-40B4-BE49-F238E27FC236}">
                <a16:creationId xmlns:a16="http://schemas.microsoft.com/office/drawing/2014/main" id="{41140034-275E-4848-A1E6-1C52BE0F666C}"/>
              </a:ext>
            </a:extLst>
          </p:cNvPr>
          <p:cNvSpPr/>
          <p:nvPr/>
        </p:nvSpPr>
        <p:spPr>
          <a:xfrm>
            <a:off x="838200" y="5270976"/>
            <a:ext cx="6096000" cy="1200329"/>
          </a:xfrm>
          <a:prstGeom prst="rect">
            <a:avLst/>
          </a:prstGeom>
        </p:spPr>
        <p:txBody>
          <a:bodyPr>
            <a:spAutoFit/>
          </a:bodyPr>
          <a:lstStyle/>
          <a:p>
            <a:r>
              <a:rPr lang="en-US" sz="2400">
                <a:latin typeface="Times" pitchFamily="2" charset="0"/>
              </a:rPr>
              <a:t>Some intuitions: </a:t>
            </a:r>
            <a:endParaRPr lang="en-US" sz="2400"/>
          </a:p>
          <a:p>
            <a:r>
              <a:rPr lang="en-US" sz="2400" b="1">
                <a:latin typeface="Times" pitchFamily="2" charset="0"/>
              </a:rPr>
              <a:t>– </a:t>
            </a:r>
            <a:r>
              <a:rPr lang="en-US" sz="2400">
                <a:latin typeface="Times" pitchFamily="2" charset="0"/>
              </a:rPr>
              <a:t>The central sub-constituent of each rule. </a:t>
            </a:r>
          </a:p>
          <a:p>
            <a:r>
              <a:rPr lang="en-US" sz="2400" b="1">
                <a:latin typeface="Times" pitchFamily="2" charset="0"/>
              </a:rPr>
              <a:t>– </a:t>
            </a:r>
            <a:r>
              <a:rPr lang="en-US" sz="2400">
                <a:latin typeface="Times" pitchFamily="2" charset="0"/>
              </a:rPr>
              <a:t>The semantic predicate in each rule. </a:t>
            </a:r>
            <a:endParaRPr lang="en-US" sz="2400"/>
          </a:p>
        </p:txBody>
      </p:sp>
      <p:sp>
        <p:nvSpPr>
          <p:cNvPr id="3" name="Slide Number Placeholder 2">
            <a:extLst>
              <a:ext uri="{FF2B5EF4-FFF2-40B4-BE49-F238E27FC236}">
                <a16:creationId xmlns:a16="http://schemas.microsoft.com/office/drawing/2014/main" id="{6ACDCF12-043B-C3B7-BBE5-E0A7A769CEA1}"/>
              </a:ext>
            </a:extLst>
          </p:cNvPr>
          <p:cNvSpPr>
            <a:spLocks noGrp="1"/>
          </p:cNvSpPr>
          <p:nvPr>
            <p:ph type="sldNum" sz="quarter" idx="12"/>
          </p:nvPr>
        </p:nvSpPr>
        <p:spPr/>
        <p:txBody>
          <a:bodyPr/>
          <a:lstStyle/>
          <a:p>
            <a:fld id="{EC7694C8-B31F-FD48-A73C-6354F5BCEDA2}" type="slidenum">
              <a:rPr lang="en-SG" smtClean="0"/>
              <a:t>37</a:t>
            </a:fld>
            <a:endParaRPr lang="en-SG"/>
          </a:p>
        </p:txBody>
      </p:sp>
    </p:spTree>
    <p:extLst>
      <p:ext uri="{BB962C8B-B14F-4D97-AF65-F5344CB8AC3E}">
        <p14:creationId xmlns:p14="http://schemas.microsoft.com/office/powerpoint/2010/main" val="2167539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CAD8-072D-574E-8ED3-472515F97F6D}"/>
              </a:ext>
            </a:extLst>
          </p:cNvPr>
          <p:cNvSpPr>
            <a:spLocks noGrp="1"/>
          </p:cNvSpPr>
          <p:nvPr>
            <p:ph type="title"/>
          </p:nvPr>
        </p:nvSpPr>
        <p:spPr/>
        <p:txBody>
          <a:bodyPr/>
          <a:lstStyle/>
          <a:p>
            <a:r>
              <a:rPr lang="en-US" b="1"/>
              <a:t>Adding Headwords to Trees </a:t>
            </a:r>
            <a:endParaRPr lang="en-US"/>
          </a:p>
        </p:txBody>
      </p:sp>
      <p:pic>
        <p:nvPicPr>
          <p:cNvPr id="4" name="Picture 3">
            <a:extLst>
              <a:ext uri="{FF2B5EF4-FFF2-40B4-BE49-F238E27FC236}">
                <a16:creationId xmlns:a16="http://schemas.microsoft.com/office/drawing/2014/main" id="{BA1C42CD-3527-144A-8142-D919B34A8512}"/>
              </a:ext>
            </a:extLst>
          </p:cNvPr>
          <p:cNvPicPr>
            <a:picLocks noChangeAspect="1"/>
          </p:cNvPicPr>
          <p:nvPr/>
        </p:nvPicPr>
        <p:blipFill>
          <a:blip r:embed="rId2"/>
          <a:stretch>
            <a:fillRect/>
          </a:stretch>
        </p:blipFill>
        <p:spPr>
          <a:xfrm>
            <a:off x="1705969" y="1660616"/>
            <a:ext cx="7262789" cy="3597456"/>
          </a:xfrm>
          <a:prstGeom prst="rect">
            <a:avLst/>
          </a:prstGeom>
        </p:spPr>
      </p:pic>
      <p:sp>
        <p:nvSpPr>
          <p:cNvPr id="5" name="Rectangle 4">
            <a:extLst>
              <a:ext uri="{FF2B5EF4-FFF2-40B4-BE49-F238E27FC236}">
                <a16:creationId xmlns:a16="http://schemas.microsoft.com/office/drawing/2014/main" id="{D7111FC6-B19B-BC4B-892F-A489DC8B3769}"/>
              </a:ext>
            </a:extLst>
          </p:cNvPr>
          <p:cNvSpPr/>
          <p:nvPr/>
        </p:nvSpPr>
        <p:spPr>
          <a:xfrm>
            <a:off x="1937981" y="5919294"/>
            <a:ext cx="7188956" cy="461665"/>
          </a:xfrm>
          <a:prstGeom prst="rect">
            <a:avLst/>
          </a:prstGeom>
        </p:spPr>
        <p:txBody>
          <a:bodyPr wrap="none">
            <a:spAutoFit/>
          </a:bodyPr>
          <a:lstStyle/>
          <a:p>
            <a:r>
              <a:rPr lang="en-US" sz="2400">
                <a:latin typeface="Times" pitchFamily="2" charset="0"/>
              </a:rPr>
              <a:t>A constituent receives its </a:t>
            </a:r>
            <a:r>
              <a:rPr lang="en-US" sz="2400">
                <a:solidFill>
                  <a:srgbClr val="FF0000"/>
                </a:solidFill>
                <a:latin typeface="Times" pitchFamily="2" charset="0"/>
              </a:rPr>
              <a:t>headword </a:t>
            </a:r>
            <a:r>
              <a:rPr lang="en-US" sz="2400">
                <a:latin typeface="Times" pitchFamily="2" charset="0"/>
              </a:rPr>
              <a:t>from its </a:t>
            </a:r>
            <a:r>
              <a:rPr lang="en-US" sz="2400" b="1">
                <a:latin typeface="Times" pitchFamily="2" charset="0"/>
              </a:rPr>
              <a:t>head child</a:t>
            </a:r>
            <a:r>
              <a:rPr lang="en-US" sz="2400">
                <a:latin typeface="Times" pitchFamily="2" charset="0"/>
              </a:rPr>
              <a:t>. </a:t>
            </a:r>
            <a:endParaRPr lang="en-US" sz="2400"/>
          </a:p>
        </p:txBody>
      </p:sp>
      <p:pic>
        <p:nvPicPr>
          <p:cNvPr id="6" name="Picture 5">
            <a:extLst>
              <a:ext uri="{FF2B5EF4-FFF2-40B4-BE49-F238E27FC236}">
                <a16:creationId xmlns:a16="http://schemas.microsoft.com/office/drawing/2014/main" id="{BBA13F39-AF52-4845-B6CF-478976963FE1}"/>
              </a:ext>
            </a:extLst>
          </p:cNvPr>
          <p:cNvPicPr>
            <a:picLocks noChangeAspect="1"/>
          </p:cNvPicPr>
          <p:nvPr/>
        </p:nvPicPr>
        <p:blipFill>
          <a:blip r:embed="rId3"/>
          <a:stretch>
            <a:fillRect/>
          </a:stretch>
        </p:blipFill>
        <p:spPr>
          <a:xfrm>
            <a:off x="7719989" y="1196548"/>
            <a:ext cx="4203700" cy="1435100"/>
          </a:xfrm>
          <a:prstGeom prst="rect">
            <a:avLst/>
          </a:prstGeom>
        </p:spPr>
      </p:pic>
      <p:sp>
        <p:nvSpPr>
          <p:cNvPr id="3" name="Slide Number Placeholder 2">
            <a:extLst>
              <a:ext uri="{FF2B5EF4-FFF2-40B4-BE49-F238E27FC236}">
                <a16:creationId xmlns:a16="http://schemas.microsoft.com/office/drawing/2014/main" id="{C0D1354B-B74D-AB73-A1B8-124EBDD4D096}"/>
              </a:ext>
            </a:extLst>
          </p:cNvPr>
          <p:cNvSpPr>
            <a:spLocks noGrp="1"/>
          </p:cNvSpPr>
          <p:nvPr>
            <p:ph type="sldNum" sz="quarter" idx="12"/>
          </p:nvPr>
        </p:nvSpPr>
        <p:spPr/>
        <p:txBody>
          <a:bodyPr/>
          <a:lstStyle/>
          <a:p>
            <a:fld id="{EC7694C8-B31F-FD48-A73C-6354F5BCEDA2}" type="slidenum">
              <a:rPr lang="en-SG" smtClean="0"/>
              <a:t>38</a:t>
            </a:fld>
            <a:endParaRPr lang="en-SG"/>
          </a:p>
        </p:txBody>
      </p:sp>
    </p:spTree>
    <p:extLst>
      <p:ext uri="{BB962C8B-B14F-4D97-AF65-F5344CB8AC3E}">
        <p14:creationId xmlns:p14="http://schemas.microsoft.com/office/powerpoint/2010/main" val="3091687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2128-3544-184D-B32C-AC3670995B2E}"/>
              </a:ext>
            </a:extLst>
          </p:cNvPr>
          <p:cNvSpPr>
            <a:spLocks noGrp="1"/>
          </p:cNvSpPr>
          <p:nvPr>
            <p:ph type="title"/>
          </p:nvPr>
        </p:nvSpPr>
        <p:spPr/>
        <p:txBody>
          <a:bodyPr/>
          <a:lstStyle/>
          <a:p>
            <a:r>
              <a:rPr lang="en-US" b="1"/>
              <a:t>Lexicalized PCFGs</a:t>
            </a:r>
          </a:p>
        </p:txBody>
      </p:sp>
      <p:sp>
        <p:nvSpPr>
          <p:cNvPr id="3" name="Content Placeholder 2">
            <a:extLst>
              <a:ext uri="{FF2B5EF4-FFF2-40B4-BE49-F238E27FC236}">
                <a16:creationId xmlns:a16="http://schemas.microsoft.com/office/drawing/2014/main" id="{60E9A7B9-498A-EF4F-9ABF-395618DD699D}"/>
              </a:ext>
            </a:extLst>
          </p:cNvPr>
          <p:cNvSpPr>
            <a:spLocks noGrp="1"/>
          </p:cNvSpPr>
          <p:nvPr>
            <p:ph idx="1"/>
          </p:nvPr>
        </p:nvSpPr>
        <p:spPr>
          <a:xfrm>
            <a:off x="838200" y="1825625"/>
            <a:ext cx="10515600" cy="700739"/>
          </a:xfrm>
        </p:spPr>
        <p:txBody>
          <a:bodyPr>
            <a:normAutofit/>
          </a:bodyPr>
          <a:lstStyle/>
          <a:p>
            <a:r>
              <a:rPr lang="en-US" sz="2400"/>
              <a:t>The basic idea in lexicalized PCFGs will be to replace rules such as</a:t>
            </a:r>
          </a:p>
        </p:txBody>
      </p:sp>
      <p:sp>
        <p:nvSpPr>
          <p:cNvPr id="4" name="Rectangle 3">
            <a:extLst>
              <a:ext uri="{FF2B5EF4-FFF2-40B4-BE49-F238E27FC236}">
                <a16:creationId xmlns:a16="http://schemas.microsoft.com/office/drawing/2014/main" id="{E06D6E50-6E89-514F-9F54-C9DC9B8F2004}"/>
              </a:ext>
            </a:extLst>
          </p:cNvPr>
          <p:cNvSpPr/>
          <p:nvPr/>
        </p:nvSpPr>
        <p:spPr>
          <a:xfrm>
            <a:off x="4416519" y="2526364"/>
            <a:ext cx="1728358" cy="523220"/>
          </a:xfrm>
          <a:prstGeom prst="rect">
            <a:avLst/>
          </a:prstGeom>
        </p:spPr>
        <p:txBody>
          <a:bodyPr wrap="none">
            <a:spAutoFit/>
          </a:bodyPr>
          <a:lstStyle/>
          <a:p>
            <a:r>
              <a:rPr lang="en-US" sz="2800"/>
              <a:t>S → NP VP</a:t>
            </a:r>
          </a:p>
        </p:txBody>
      </p:sp>
      <p:sp>
        <p:nvSpPr>
          <p:cNvPr id="5" name="Rectangle 4">
            <a:extLst>
              <a:ext uri="{FF2B5EF4-FFF2-40B4-BE49-F238E27FC236}">
                <a16:creationId xmlns:a16="http://schemas.microsoft.com/office/drawing/2014/main" id="{F3EC615A-9110-2F40-9364-94E3012C0E24}"/>
              </a:ext>
            </a:extLst>
          </p:cNvPr>
          <p:cNvSpPr/>
          <p:nvPr/>
        </p:nvSpPr>
        <p:spPr>
          <a:xfrm>
            <a:off x="1200711" y="3244334"/>
            <a:ext cx="3740383" cy="461665"/>
          </a:xfrm>
          <a:prstGeom prst="rect">
            <a:avLst/>
          </a:prstGeom>
        </p:spPr>
        <p:txBody>
          <a:bodyPr wrap="none">
            <a:spAutoFit/>
          </a:bodyPr>
          <a:lstStyle/>
          <a:p>
            <a:r>
              <a:rPr lang="en-US" sz="2400"/>
              <a:t>with lexicalized rules such as</a:t>
            </a:r>
          </a:p>
        </p:txBody>
      </p:sp>
      <p:sp>
        <p:nvSpPr>
          <p:cNvPr id="6" name="Rectangle 5">
            <a:extLst>
              <a:ext uri="{FF2B5EF4-FFF2-40B4-BE49-F238E27FC236}">
                <a16:creationId xmlns:a16="http://schemas.microsoft.com/office/drawing/2014/main" id="{F5136B5C-4EBB-8742-A8AB-5CAEE351E06C}"/>
              </a:ext>
            </a:extLst>
          </p:cNvPr>
          <p:cNvSpPr/>
          <p:nvPr/>
        </p:nvSpPr>
        <p:spPr>
          <a:xfrm>
            <a:off x="3070902" y="4070027"/>
            <a:ext cx="6188233" cy="523220"/>
          </a:xfrm>
          <a:prstGeom prst="rect">
            <a:avLst/>
          </a:prstGeom>
        </p:spPr>
        <p:txBody>
          <a:bodyPr wrap="none">
            <a:spAutoFit/>
          </a:bodyPr>
          <a:lstStyle/>
          <a:p>
            <a:r>
              <a:rPr lang="en-US" sz="2800"/>
              <a:t>S(examined) → NP(lawyer) VP(examined)</a:t>
            </a:r>
          </a:p>
        </p:txBody>
      </p:sp>
      <p:sp>
        <p:nvSpPr>
          <p:cNvPr id="7" name="Slide Number Placeholder 6">
            <a:extLst>
              <a:ext uri="{FF2B5EF4-FFF2-40B4-BE49-F238E27FC236}">
                <a16:creationId xmlns:a16="http://schemas.microsoft.com/office/drawing/2014/main" id="{2EA3C2A2-AE5E-485A-4989-7EEF57CCFFE6}"/>
              </a:ext>
            </a:extLst>
          </p:cNvPr>
          <p:cNvSpPr>
            <a:spLocks noGrp="1"/>
          </p:cNvSpPr>
          <p:nvPr>
            <p:ph type="sldNum" sz="quarter" idx="12"/>
          </p:nvPr>
        </p:nvSpPr>
        <p:spPr/>
        <p:txBody>
          <a:bodyPr/>
          <a:lstStyle/>
          <a:p>
            <a:fld id="{EC7694C8-B31F-FD48-A73C-6354F5BCEDA2}" type="slidenum">
              <a:rPr lang="en-SG" smtClean="0"/>
              <a:t>39</a:t>
            </a:fld>
            <a:endParaRPr lang="en-SG"/>
          </a:p>
        </p:txBody>
      </p:sp>
    </p:spTree>
    <p:extLst>
      <p:ext uri="{BB962C8B-B14F-4D97-AF65-F5344CB8AC3E}">
        <p14:creationId xmlns:p14="http://schemas.microsoft.com/office/powerpoint/2010/main" val="2021284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B4D-1FD1-4040-A863-E3104CC85F78}"/>
              </a:ext>
            </a:extLst>
          </p:cNvPr>
          <p:cNvSpPr>
            <a:spLocks noGrp="1"/>
          </p:cNvSpPr>
          <p:nvPr>
            <p:ph type="title"/>
          </p:nvPr>
        </p:nvSpPr>
        <p:spPr/>
        <p:txBody>
          <a:bodyPr/>
          <a:lstStyle/>
          <a:p>
            <a:r>
              <a:rPr lang="en-US" b="1"/>
              <a:t>Luyện tập và ứng dụng </a:t>
            </a:r>
          </a:p>
        </p:txBody>
      </p:sp>
      <p:sp>
        <p:nvSpPr>
          <p:cNvPr id="3" name="Content Placeholder 2">
            <a:extLst>
              <a:ext uri="{FF2B5EF4-FFF2-40B4-BE49-F238E27FC236}">
                <a16:creationId xmlns:a16="http://schemas.microsoft.com/office/drawing/2014/main" id="{7D962860-A57C-164E-8474-E64AF9C6B72D}"/>
              </a:ext>
            </a:extLst>
          </p:cNvPr>
          <p:cNvSpPr>
            <a:spLocks noGrp="1"/>
          </p:cNvSpPr>
          <p:nvPr>
            <p:ph idx="1"/>
          </p:nvPr>
        </p:nvSpPr>
        <p:spPr/>
        <p:txBody>
          <a:bodyPr/>
          <a:lstStyle/>
          <a:p>
            <a:pPr marL="514350" indent="-514350">
              <a:buFont typeface="+mj-lt"/>
              <a:buAutoNum type="arabicPeriod"/>
            </a:pPr>
            <a:r>
              <a:rPr lang="en-US"/>
              <a:t>Sử dụng thư viện trích chọn thông tin cú pháp </a:t>
            </a:r>
          </a:p>
          <a:p>
            <a:pPr marL="514350" indent="-514350">
              <a:buFont typeface="+mj-lt"/>
              <a:buAutoNum type="arabicPeriod"/>
            </a:pPr>
            <a:r>
              <a:rPr lang="en-US"/>
              <a:t>Phân tích cú pháp tiếng Anh và kiểm lỗi </a:t>
            </a:r>
          </a:p>
        </p:txBody>
      </p:sp>
      <p:sp>
        <p:nvSpPr>
          <p:cNvPr id="4" name="Slide Number Placeholder 3">
            <a:extLst>
              <a:ext uri="{FF2B5EF4-FFF2-40B4-BE49-F238E27FC236}">
                <a16:creationId xmlns:a16="http://schemas.microsoft.com/office/drawing/2014/main" id="{DBF3AFD4-FE63-5954-9CDA-F7A83C7184D6}"/>
              </a:ext>
            </a:extLst>
          </p:cNvPr>
          <p:cNvSpPr>
            <a:spLocks noGrp="1"/>
          </p:cNvSpPr>
          <p:nvPr>
            <p:ph type="sldNum" sz="quarter" idx="12"/>
          </p:nvPr>
        </p:nvSpPr>
        <p:spPr/>
        <p:txBody>
          <a:bodyPr/>
          <a:lstStyle/>
          <a:p>
            <a:fld id="{EC7694C8-B31F-FD48-A73C-6354F5BCEDA2}" type="slidenum">
              <a:rPr lang="en-SG" smtClean="0"/>
              <a:t>4</a:t>
            </a:fld>
            <a:endParaRPr lang="en-SG"/>
          </a:p>
        </p:txBody>
      </p:sp>
    </p:spTree>
    <p:extLst>
      <p:ext uri="{BB962C8B-B14F-4D97-AF65-F5344CB8AC3E}">
        <p14:creationId xmlns:p14="http://schemas.microsoft.com/office/powerpoint/2010/main" val="1440209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4AFA-8B98-214B-8F25-396D13A632FF}"/>
              </a:ext>
            </a:extLst>
          </p:cNvPr>
          <p:cNvSpPr>
            <a:spLocks noGrp="1"/>
          </p:cNvSpPr>
          <p:nvPr>
            <p:ph type="title"/>
          </p:nvPr>
        </p:nvSpPr>
        <p:spPr>
          <a:xfrm>
            <a:off x="838200" y="304041"/>
            <a:ext cx="10515600" cy="753991"/>
          </a:xfrm>
        </p:spPr>
        <p:txBody>
          <a:bodyPr/>
          <a:lstStyle/>
          <a:p>
            <a:r>
              <a:rPr lang="en-US"/>
              <a:t>Example</a:t>
            </a:r>
          </a:p>
        </p:txBody>
      </p:sp>
      <p:pic>
        <p:nvPicPr>
          <p:cNvPr id="4" name="Picture 3">
            <a:extLst>
              <a:ext uri="{FF2B5EF4-FFF2-40B4-BE49-F238E27FC236}">
                <a16:creationId xmlns:a16="http://schemas.microsoft.com/office/drawing/2014/main" id="{E319E049-C978-3141-A04A-620F6C56D136}"/>
              </a:ext>
            </a:extLst>
          </p:cNvPr>
          <p:cNvPicPr>
            <a:picLocks noChangeAspect="1"/>
          </p:cNvPicPr>
          <p:nvPr/>
        </p:nvPicPr>
        <p:blipFill>
          <a:blip r:embed="rId2"/>
          <a:stretch>
            <a:fillRect/>
          </a:stretch>
        </p:blipFill>
        <p:spPr>
          <a:xfrm>
            <a:off x="5856913" y="1684435"/>
            <a:ext cx="5712787" cy="2955804"/>
          </a:xfrm>
          <a:prstGeom prst="rect">
            <a:avLst/>
          </a:prstGeom>
        </p:spPr>
      </p:pic>
      <p:sp>
        <p:nvSpPr>
          <p:cNvPr id="5" name="Rectangle 4">
            <a:extLst>
              <a:ext uri="{FF2B5EF4-FFF2-40B4-BE49-F238E27FC236}">
                <a16:creationId xmlns:a16="http://schemas.microsoft.com/office/drawing/2014/main" id="{DB8C4C85-5571-A345-83D8-539C45203D5F}"/>
              </a:ext>
            </a:extLst>
          </p:cNvPr>
          <p:cNvSpPr/>
          <p:nvPr/>
        </p:nvSpPr>
        <p:spPr>
          <a:xfrm>
            <a:off x="333233" y="1487274"/>
            <a:ext cx="5016689" cy="707886"/>
          </a:xfrm>
          <a:prstGeom prst="rect">
            <a:avLst/>
          </a:prstGeom>
        </p:spPr>
        <p:txBody>
          <a:bodyPr wrap="square">
            <a:spAutoFit/>
          </a:bodyPr>
          <a:lstStyle/>
          <a:p>
            <a:r>
              <a:rPr lang="en-US" sz="2000"/>
              <a:t>In this case the parse tree consists of the following sequence of rules:</a:t>
            </a:r>
          </a:p>
        </p:txBody>
      </p:sp>
      <p:pic>
        <p:nvPicPr>
          <p:cNvPr id="6" name="Picture 5">
            <a:extLst>
              <a:ext uri="{FF2B5EF4-FFF2-40B4-BE49-F238E27FC236}">
                <a16:creationId xmlns:a16="http://schemas.microsoft.com/office/drawing/2014/main" id="{97654954-B702-7647-A1B4-82C02DF6460B}"/>
              </a:ext>
            </a:extLst>
          </p:cNvPr>
          <p:cNvPicPr>
            <a:picLocks noChangeAspect="1"/>
          </p:cNvPicPr>
          <p:nvPr/>
        </p:nvPicPr>
        <p:blipFill>
          <a:blip r:embed="rId3"/>
          <a:stretch>
            <a:fillRect/>
          </a:stretch>
        </p:blipFill>
        <p:spPr>
          <a:xfrm>
            <a:off x="333233" y="2524835"/>
            <a:ext cx="4945912" cy="2565116"/>
          </a:xfrm>
          <a:prstGeom prst="rect">
            <a:avLst/>
          </a:prstGeom>
        </p:spPr>
      </p:pic>
      <p:sp>
        <p:nvSpPr>
          <p:cNvPr id="3" name="Slide Number Placeholder 2">
            <a:extLst>
              <a:ext uri="{FF2B5EF4-FFF2-40B4-BE49-F238E27FC236}">
                <a16:creationId xmlns:a16="http://schemas.microsoft.com/office/drawing/2014/main" id="{BB6C2A2C-241C-970F-6A46-D85A0EA1E8E4}"/>
              </a:ext>
            </a:extLst>
          </p:cNvPr>
          <p:cNvSpPr>
            <a:spLocks noGrp="1"/>
          </p:cNvSpPr>
          <p:nvPr>
            <p:ph type="sldNum" sz="quarter" idx="12"/>
          </p:nvPr>
        </p:nvSpPr>
        <p:spPr/>
        <p:txBody>
          <a:bodyPr/>
          <a:lstStyle/>
          <a:p>
            <a:fld id="{EC7694C8-B31F-FD48-A73C-6354F5BCEDA2}" type="slidenum">
              <a:rPr lang="en-SG" smtClean="0"/>
              <a:t>40</a:t>
            </a:fld>
            <a:endParaRPr lang="en-SG"/>
          </a:p>
        </p:txBody>
      </p:sp>
    </p:spTree>
    <p:extLst>
      <p:ext uri="{BB962C8B-B14F-4D97-AF65-F5344CB8AC3E}">
        <p14:creationId xmlns:p14="http://schemas.microsoft.com/office/powerpoint/2010/main" val="1198159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D479-05AB-1942-A2A0-DC768A758128}"/>
              </a:ext>
            </a:extLst>
          </p:cNvPr>
          <p:cNvSpPr>
            <a:spLocks noGrp="1"/>
          </p:cNvSpPr>
          <p:nvPr>
            <p:ph type="title"/>
          </p:nvPr>
        </p:nvSpPr>
        <p:spPr/>
        <p:txBody>
          <a:bodyPr/>
          <a:lstStyle/>
          <a:p>
            <a:r>
              <a:rPr lang="en-US" b="1"/>
              <a:t>Parameter Estimation in Lexicalized PCFGs</a:t>
            </a:r>
          </a:p>
        </p:txBody>
      </p:sp>
      <p:sp>
        <p:nvSpPr>
          <p:cNvPr id="5" name="Rectangle 4">
            <a:extLst>
              <a:ext uri="{FF2B5EF4-FFF2-40B4-BE49-F238E27FC236}">
                <a16:creationId xmlns:a16="http://schemas.microsoft.com/office/drawing/2014/main" id="{C6D27A98-14DE-5240-BBF2-0E398C47E85B}"/>
              </a:ext>
            </a:extLst>
          </p:cNvPr>
          <p:cNvSpPr/>
          <p:nvPr/>
        </p:nvSpPr>
        <p:spPr>
          <a:xfrm>
            <a:off x="838199" y="1951672"/>
            <a:ext cx="9602337" cy="1015663"/>
          </a:xfrm>
          <a:prstGeom prst="rect">
            <a:avLst/>
          </a:prstGeom>
        </p:spPr>
        <p:txBody>
          <a:bodyPr wrap="square">
            <a:spAutoFit/>
          </a:bodyPr>
          <a:lstStyle/>
          <a:p>
            <a:r>
              <a:rPr lang="en-US" sz="2000"/>
              <a:t>The number of rules (and therefore parameters) in the model is very large. However with appropriate smoothing—using techniques described earlier in the class, for language modeling—we can derive estimates that are robust and effective in practice.</a:t>
            </a:r>
          </a:p>
        </p:txBody>
      </p:sp>
      <p:sp>
        <p:nvSpPr>
          <p:cNvPr id="6" name="Rectangle 5">
            <a:extLst>
              <a:ext uri="{FF2B5EF4-FFF2-40B4-BE49-F238E27FC236}">
                <a16:creationId xmlns:a16="http://schemas.microsoft.com/office/drawing/2014/main" id="{A9F46552-68FA-5C4A-9D8A-58715657671E}"/>
              </a:ext>
            </a:extLst>
          </p:cNvPr>
          <p:cNvSpPr/>
          <p:nvPr/>
        </p:nvSpPr>
        <p:spPr>
          <a:xfrm>
            <a:off x="2974502" y="3228319"/>
            <a:ext cx="5329729" cy="461665"/>
          </a:xfrm>
          <a:prstGeom prst="rect">
            <a:avLst/>
          </a:prstGeom>
        </p:spPr>
        <p:txBody>
          <a:bodyPr wrap="none">
            <a:spAutoFit/>
          </a:bodyPr>
          <a:lstStyle/>
          <a:p>
            <a:r>
              <a:rPr lang="en-US" sz="2400"/>
              <a:t>S(examined) → NP(lawyer) VP(examined)</a:t>
            </a:r>
          </a:p>
        </p:txBody>
      </p:sp>
      <p:sp>
        <p:nvSpPr>
          <p:cNvPr id="7" name="Rectangle 6">
            <a:extLst>
              <a:ext uri="{FF2B5EF4-FFF2-40B4-BE49-F238E27FC236}">
                <a16:creationId xmlns:a16="http://schemas.microsoft.com/office/drawing/2014/main" id="{B8EE048B-9D40-E549-93BD-8CF308D780A3}"/>
              </a:ext>
            </a:extLst>
          </p:cNvPr>
          <p:cNvSpPr/>
          <p:nvPr/>
        </p:nvSpPr>
        <p:spPr>
          <a:xfrm>
            <a:off x="4221538" y="4076848"/>
            <a:ext cx="1574470" cy="1200329"/>
          </a:xfrm>
          <a:prstGeom prst="rect">
            <a:avLst/>
          </a:prstGeom>
        </p:spPr>
        <p:txBody>
          <a:bodyPr wrap="none">
            <a:spAutoFit/>
          </a:bodyPr>
          <a:lstStyle/>
          <a:p>
            <a:r>
              <a:rPr lang="en-US"/>
              <a:t>X = S </a:t>
            </a:r>
          </a:p>
          <a:p>
            <a:r>
              <a:rPr lang="en-US"/>
              <a:t>H = examined </a:t>
            </a:r>
          </a:p>
          <a:p>
            <a:r>
              <a:rPr lang="en-US"/>
              <a:t>R = S → NP VP </a:t>
            </a:r>
          </a:p>
          <a:p>
            <a:r>
              <a:rPr lang="en-US"/>
              <a:t>M = lawyer</a:t>
            </a:r>
          </a:p>
        </p:txBody>
      </p:sp>
      <p:pic>
        <p:nvPicPr>
          <p:cNvPr id="8" name="Picture 7">
            <a:extLst>
              <a:ext uri="{FF2B5EF4-FFF2-40B4-BE49-F238E27FC236}">
                <a16:creationId xmlns:a16="http://schemas.microsoft.com/office/drawing/2014/main" id="{C8FF32C9-98E7-BD4C-9444-CF8B6A2765F3}"/>
              </a:ext>
            </a:extLst>
          </p:cNvPr>
          <p:cNvPicPr>
            <a:picLocks noChangeAspect="1"/>
          </p:cNvPicPr>
          <p:nvPr/>
        </p:nvPicPr>
        <p:blipFill>
          <a:blip r:embed="rId2"/>
          <a:stretch>
            <a:fillRect/>
          </a:stretch>
        </p:blipFill>
        <p:spPr>
          <a:xfrm>
            <a:off x="2385102" y="5585388"/>
            <a:ext cx="7421795" cy="901889"/>
          </a:xfrm>
          <a:prstGeom prst="rect">
            <a:avLst/>
          </a:prstGeom>
        </p:spPr>
      </p:pic>
      <p:sp>
        <p:nvSpPr>
          <p:cNvPr id="3" name="Slide Number Placeholder 2">
            <a:extLst>
              <a:ext uri="{FF2B5EF4-FFF2-40B4-BE49-F238E27FC236}">
                <a16:creationId xmlns:a16="http://schemas.microsoft.com/office/drawing/2014/main" id="{78758AA8-BE4F-48A5-CB07-D171A7B42105}"/>
              </a:ext>
            </a:extLst>
          </p:cNvPr>
          <p:cNvSpPr>
            <a:spLocks noGrp="1"/>
          </p:cNvSpPr>
          <p:nvPr>
            <p:ph type="sldNum" sz="quarter" idx="12"/>
          </p:nvPr>
        </p:nvSpPr>
        <p:spPr/>
        <p:txBody>
          <a:bodyPr/>
          <a:lstStyle/>
          <a:p>
            <a:fld id="{EC7694C8-B31F-FD48-A73C-6354F5BCEDA2}" type="slidenum">
              <a:rPr lang="en-SG" smtClean="0"/>
              <a:t>41</a:t>
            </a:fld>
            <a:endParaRPr lang="en-SG"/>
          </a:p>
        </p:txBody>
      </p:sp>
    </p:spTree>
    <p:extLst>
      <p:ext uri="{BB962C8B-B14F-4D97-AF65-F5344CB8AC3E}">
        <p14:creationId xmlns:p14="http://schemas.microsoft.com/office/powerpoint/2010/main" val="1903131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558F-1EAF-A745-9B54-EB83635CB335}"/>
              </a:ext>
            </a:extLst>
          </p:cNvPr>
          <p:cNvSpPr>
            <a:spLocks noGrp="1"/>
          </p:cNvSpPr>
          <p:nvPr>
            <p:ph type="title"/>
          </p:nvPr>
        </p:nvSpPr>
        <p:spPr/>
        <p:txBody>
          <a:bodyPr/>
          <a:lstStyle/>
          <a:p>
            <a:r>
              <a:rPr lang="en-US" b="1"/>
              <a:t>Parameter Estimation in Lexicalized PCFGs</a:t>
            </a:r>
            <a:endParaRPr lang="en-US"/>
          </a:p>
        </p:txBody>
      </p:sp>
      <p:pic>
        <p:nvPicPr>
          <p:cNvPr id="4" name="Picture 3">
            <a:extLst>
              <a:ext uri="{FF2B5EF4-FFF2-40B4-BE49-F238E27FC236}">
                <a16:creationId xmlns:a16="http://schemas.microsoft.com/office/drawing/2014/main" id="{69769606-2238-FD43-9D69-3AD1E77E51E5}"/>
              </a:ext>
            </a:extLst>
          </p:cNvPr>
          <p:cNvPicPr>
            <a:picLocks noChangeAspect="1"/>
          </p:cNvPicPr>
          <p:nvPr/>
        </p:nvPicPr>
        <p:blipFill>
          <a:blip r:embed="rId2"/>
          <a:stretch>
            <a:fillRect/>
          </a:stretch>
        </p:blipFill>
        <p:spPr>
          <a:xfrm>
            <a:off x="2548648" y="2103438"/>
            <a:ext cx="6554977" cy="1325562"/>
          </a:xfrm>
          <a:prstGeom prst="rect">
            <a:avLst/>
          </a:prstGeom>
        </p:spPr>
      </p:pic>
      <p:pic>
        <p:nvPicPr>
          <p:cNvPr id="5" name="Picture 4">
            <a:extLst>
              <a:ext uri="{FF2B5EF4-FFF2-40B4-BE49-F238E27FC236}">
                <a16:creationId xmlns:a16="http://schemas.microsoft.com/office/drawing/2014/main" id="{49230F75-0307-144A-A37B-728BD2F891A4}"/>
              </a:ext>
            </a:extLst>
          </p:cNvPr>
          <p:cNvPicPr>
            <a:picLocks noChangeAspect="1"/>
          </p:cNvPicPr>
          <p:nvPr/>
        </p:nvPicPr>
        <p:blipFill>
          <a:blip r:embed="rId3"/>
          <a:stretch>
            <a:fillRect/>
          </a:stretch>
        </p:blipFill>
        <p:spPr>
          <a:xfrm>
            <a:off x="2015053" y="3896885"/>
            <a:ext cx="8161894" cy="1325563"/>
          </a:xfrm>
          <a:prstGeom prst="rect">
            <a:avLst/>
          </a:prstGeom>
        </p:spPr>
      </p:pic>
      <p:sp>
        <p:nvSpPr>
          <p:cNvPr id="3" name="Slide Number Placeholder 2">
            <a:extLst>
              <a:ext uri="{FF2B5EF4-FFF2-40B4-BE49-F238E27FC236}">
                <a16:creationId xmlns:a16="http://schemas.microsoft.com/office/drawing/2014/main" id="{BDC6A213-17CA-9F0F-4137-E0081B33E82F}"/>
              </a:ext>
            </a:extLst>
          </p:cNvPr>
          <p:cNvSpPr>
            <a:spLocks noGrp="1"/>
          </p:cNvSpPr>
          <p:nvPr>
            <p:ph type="sldNum" sz="quarter" idx="12"/>
          </p:nvPr>
        </p:nvSpPr>
        <p:spPr/>
        <p:txBody>
          <a:bodyPr/>
          <a:lstStyle/>
          <a:p>
            <a:fld id="{EC7694C8-B31F-FD48-A73C-6354F5BCEDA2}" type="slidenum">
              <a:rPr lang="en-SG" smtClean="0"/>
              <a:t>42</a:t>
            </a:fld>
            <a:endParaRPr lang="en-SG"/>
          </a:p>
        </p:txBody>
      </p:sp>
    </p:spTree>
    <p:extLst>
      <p:ext uri="{BB962C8B-B14F-4D97-AF65-F5344CB8AC3E}">
        <p14:creationId xmlns:p14="http://schemas.microsoft.com/office/powerpoint/2010/main" val="960675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B6AA-FAE4-C64B-B87B-66135F60668B}"/>
              </a:ext>
            </a:extLst>
          </p:cNvPr>
          <p:cNvSpPr>
            <a:spLocks noGrp="1"/>
          </p:cNvSpPr>
          <p:nvPr>
            <p:ph type="title"/>
          </p:nvPr>
        </p:nvSpPr>
        <p:spPr/>
        <p:txBody>
          <a:bodyPr/>
          <a:lstStyle/>
          <a:p>
            <a:r>
              <a:rPr lang="en-US"/>
              <a:t>Penn Treebank </a:t>
            </a:r>
          </a:p>
        </p:txBody>
      </p:sp>
      <p:sp>
        <p:nvSpPr>
          <p:cNvPr id="4" name="Rectangle 3">
            <a:extLst>
              <a:ext uri="{FF2B5EF4-FFF2-40B4-BE49-F238E27FC236}">
                <a16:creationId xmlns:a16="http://schemas.microsoft.com/office/drawing/2014/main" id="{5C24E9AC-1899-FB43-A5B0-3E4E10B3269C}"/>
              </a:ext>
            </a:extLst>
          </p:cNvPr>
          <p:cNvSpPr/>
          <p:nvPr/>
        </p:nvSpPr>
        <p:spPr>
          <a:xfrm>
            <a:off x="941696" y="1582341"/>
            <a:ext cx="9826388" cy="2585323"/>
          </a:xfrm>
          <a:prstGeom prst="rect">
            <a:avLst/>
          </a:prstGeom>
        </p:spPr>
        <p:txBody>
          <a:bodyPr wrap="square">
            <a:spAutoFit/>
          </a:bodyPr>
          <a:lstStyle/>
          <a:p>
            <a:pPr algn="just"/>
            <a:r>
              <a:rPr lang="en-US" b="0" i="0">
                <a:solidFill>
                  <a:srgbClr val="000000"/>
                </a:solidFill>
                <a:effectLst/>
                <a:latin typeface="arial" panose="020B0604020202020204" pitchFamily="34" charset="0"/>
              </a:rPr>
              <a:t>The Penn Treebank (PTB) project selected 2,499 stories from a three year Wall Street Journal (WSJ) collection of 98,732 stories for syntactic annotation. These 2,499 stories have been distributed in both Treebank-2 (</a:t>
            </a:r>
            <a:r>
              <a:rPr lang="en-US" b="0" i="0" u="none" strike="noStrike">
                <a:solidFill>
                  <a:srgbClr val="007C85"/>
                </a:solidFill>
                <a:effectLst/>
                <a:latin typeface="arial" panose="020B0604020202020204" pitchFamily="34" charset="0"/>
                <a:hlinkClick r:id="rId2"/>
              </a:rPr>
              <a:t>LDC95T7</a:t>
            </a:r>
            <a:r>
              <a:rPr lang="en-US" b="0" i="0">
                <a:solidFill>
                  <a:srgbClr val="000000"/>
                </a:solidFill>
                <a:effectLst/>
                <a:latin typeface="arial" panose="020B0604020202020204" pitchFamily="34" charset="0"/>
              </a:rPr>
              <a:t>) and Treebank-3 (</a:t>
            </a:r>
            <a:r>
              <a:rPr lang="en-US" b="0" i="0" u="none" strike="noStrike">
                <a:solidFill>
                  <a:srgbClr val="007C85"/>
                </a:solidFill>
                <a:effectLst/>
                <a:latin typeface="arial" panose="020B0604020202020204" pitchFamily="34" charset="0"/>
                <a:hlinkClick r:id="rId3"/>
              </a:rPr>
              <a:t>LDC99T42</a:t>
            </a:r>
            <a:r>
              <a:rPr lang="en-US" b="0" i="0">
                <a:solidFill>
                  <a:srgbClr val="000000"/>
                </a:solidFill>
                <a:effectLst/>
                <a:latin typeface="arial" panose="020B0604020202020204" pitchFamily="34" charset="0"/>
              </a:rPr>
              <a:t>) releases of PTB. Treebank-2 includes the raw text for each story. Three "map" files are available in a compressed file (pennTB_tipster_wsj_map.tar.gz) as an additional download for users who have licensed Treebank-2 and provide the relation between the 2,499 PTB filenames and the corresponding WSJ DOCNO strings in TIPSTER.</a:t>
            </a:r>
          </a:p>
          <a:p>
            <a:pPr algn="just"/>
            <a:br>
              <a:rPr lang="en-US"/>
            </a:br>
            <a:endParaRPr lang="en-US"/>
          </a:p>
        </p:txBody>
      </p:sp>
      <p:pic>
        <p:nvPicPr>
          <p:cNvPr id="6" name="Picture 5">
            <a:extLst>
              <a:ext uri="{FF2B5EF4-FFF2-40B4-BE49-F238E27FC236}">
                <a16:creationId xmlns:a16="http://schemas.microsoft.com/office/drawing/2014/main" id="{36724CC4-0CE4-E74E-B63D-58BC089DF7AC}"/>
              </a:ext>
            </a:extLst>
          </p:cNvPr>
          <p:cNvPicPr>
            <a:picLocks noChangeAspect="1"/>
          </p:cNvPicPr>
          <p:nvPr/>
        </p:nvPicPr>
        <p:blipFill>
          <a:blip r:embed="rId4"/>
          <a:stretch>
            <a:fillRect/>
          </a:stretch>
        </p:blipFill>
        <p:spPr>
          <a:xfrm>
            <a:off x="3006677" y="4167664"/>
            <a:ext cx="5803531" cy="2104577"/>
          </a:xfrm>
          <a:prstGeom prst="rect">
            <a:avLst/>
          </a:prstGeom>
        </p:spPr>
      </p:pic>
      <p:sp>
        <p:nvSpPr>
          <p:cNvPr id="3" name="Slide Number Placeholder 2">
            <a:extLst>
              <a:ext uri="{FF2B5EF4-FFF2-40B4-BE49-F238E27FC236}">
                <a16:creationId xmlns:a16="http://schemas.microsoft.com/office/drawing/2014/main" id="{F2907559-036A-349D-8105-9AEC8E1B72E5}"/>
              </a:ext>
            </a:extLst>
          </p:cNvPr>
          <p:cNvSpPr>
            <a:spLocks noGrp="1"/>
          </p:cNvSpPr>
          <p:nvPr>
            <p:ph type="sldNum" sz="quarter" idx="12"/>
          </p:nvPr>
        </p:nvSpPr>
        <p:spPr/>
        <p:txBody>
          <a:bodyPr/>
          <a:lstStyle/>
          <a:p>
            <a:fld id="{EC7694C8-B31F-FD48-A73C-6354F5BCEDA2}" type="slidenum">
              <a:rPr lang="en-SG" smtClean="0"/>
              <a:t>43</a:t>
            </a:fld>
            <a:endParaRPr lang="en-SG"/>
          </a:p>
        </p:txBody>
      </p:sp>
    </p:spTree>
    <p:extLst>
      <p:ext uri="{BB962C8B-B14F-4D97-AF65-F5344CB8AC3E}">
        <p14:creationId xmlns:p14="http://schemas.microsoft.com/office/powerpoint/2010/main" val="150553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B3E-A152-0349-801A-4915F34A0E96}"/>
              </a:ext>
            </a:extLst>
          </p:cNvPr>
          <p:cNvSpPr>
            <a:spLocks noGrp="1"/>
          </p:cNvSpPr>
          <p:nvPr>
            <p:ph type="title"/>
          </p:nvPr>
        </p:nvSpPr>
        <p:spPr/>
        <p:txBody>
          <a:bodyPr/>
          <a:lstStyle/>
          <a:p>
            <a:r>
              <a:rPr lang="en-US" b="1"/>
              <a:t>Phân tích cú pháp là gì?</a:t>
            </a:r>
          </a:p>
        </p:txBody>
      </p:sp>
      <p:sp>
        <p:nvSpPr>
          <p:cNvPr id="3" name="Content Placeholder 2">
            <a:extLst>
              <a:ext uri="{FF2B5EF4-FFF2-40B4-BE49-F238E27FC236}">
                <a16:creationId xmlns:a16="http://schemas.microsoft.com/office/drawing/2014/main" id="{5FD58728-9EAE-7449-B46E-A904CDE5D151}"/>
              </a:ext>
            </a:extLst>
          </p:cNvPr>
          <p:cNvSpPr>
            <a:spLocks noGrp="1"/>
          </p:cNvSpPr>
          <p:nvPr>
            <p:ph idx="1"/>
          </p:nvPr>
        </p:nvSpPr>
        <p:spPr/>
        <p:txBody>
          <a:bodyPr/>
          <a:lstStyle/>
          <a:p>
            <a:r>
              <a:rPr lang="en-US"/>
              <a:t>Mục tiêu của phân tích cú pháp là xác định thông tin về cấu trúc của một câu, tức là xác định mối quan hệ giữa các thành phần trong câu.</a:t>
            </a:r>
          </a:p>
          <a:p>
            <a:r>
              <a:rPr lang="en-US"/>
              <a:t>Structure of a sentence, it means the syntactic information.  </a:t>
            </a:r>
          </a:p>
        </p:txBody>
      </p:sp>
      <p:pic>
        <p:nvPicPr>
          <p:cNvPr id="4" name="Picture 4">
            <a:extLst>
              <a:ext uri="{FF2B5EF4-FFF2-40B4-BE49-F238E27FC236}">
                <a16:creationId xmlns:a16="http://schemas.microsoft.com/office/drawing/2014/main" id="{8BA1CA26-C955-A443-A710-3D6F3FAE7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575" y="3429000"/>
            <a:ext cx="2454275"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5EA3A66-B84A-F94D-95C8-7194919CBFCD}"/>
              </a:ext>
            </a:extLst>
          </p:cNvPr>
          <p:cNvPicPr>
            <a:picLocks noChangeAspect="1"/>
          </p:cNvPicPr>
          <p:nvPr/>
        </p:nvPicPr>
        <p:blipFill>
          <a:blip r:embed="rId3"/>
          <a:stretch>
            <a:fillRect/>
          </a:stretch>
        </p:blipFill>
        <p:spPr>
          <a:xfrm>
            <a:off x="1839568" y="3429000"/>
            <a:ext cx="4457700" cy="2540000"/>
          </a:xfrm>
          <a:prstGeom prst="rect">
            <a:avLst/>
          </a:prstGeom>
        </p:spPr>
      </p:pic>
      <p:sp>
        <p:nvSpPr>
          <p:cNvPr id="6" name="Slide Number Placeholder 5">
            <a:extLst>
              <a:ext uri="{FF2B5EF4-FFF2-40B4-BE49-F238E27FC236}">
                <a16:creationId xmlns:a16="http://schemas.microsoft.com/office/drawing/2014/main" id="{A78996AD-A342-7CC2-1ACF-06EB6FF7E922}"/>
              </a:ext>
            </a:extLst>
          </p:cNvPr>
          <p:cNvSpPr>
            <a:spLocks noGrp="1"/>
          </p:cNvSpPr>
          <p:nvPr>
            <p:ph type="sldNum" sz="quarter" idx="12"/>
          </p:nvPr>
        </p:nvSpPr>
        <p:spPr/>
        <p:txBody>
          <a:bodyPr/>
          <a:lstStyle/>
          <a:p>
            <a:fld id="{EC7694C8-B31F-FD48-A73C-6354F5BCEDA2}" type="slidenum">
              <a:rPr lang="en-SG" smtClean="0"/>
              <a:t>5</a:t>
            </a:fld>
            <a:endParaRPr lang="en-SG"/>
          </a:p>
        </p:txBody>
      </p:sp>
    </p:spTree>
    <p:extLst>
      <p:ext uri="{BB962C8B-B14F-4D97-AF65-F5344CB8AC3E}">
        <p14:creationId xmlns:p14="http://schemas.microsoft.com/office/powerpoint/2010/main" val="218858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34C1-6F66-CB46-B471-2FAD6F287BA4}"/>
              </a:ext>
            </a:extLst>
          </p:cNvPr>
          <p:cNvSpPr>
            <a:spLocks noGrp="1"/>
          </p:cNvSpPr>
          <p:nvPr>
            <p:ph type="title"/>
          </p:nvPr>
        </p:nvSpPr>
        <p:spPr/>
        <p:txBody>
          <a:bodyPr/>
          <a:lstStyle/>
          <a:p>
            <a:r>
              <a:rPr lang="en-US" b="1"/>
              <a:t>Hai tiếp cận trong phân tích cú pháp</a:t>
            </a:r>
          </a:p>
        </p:txBody>
      </p:sp>
      <p:sp>
        <p:nvSpPr>
          <p:cNvPr id="3" name="Content Placeholder 2">
            <a:extLst>
              <a:ext uri="{FF2B5EF4-FFF2-40B4-BE49-F238E27FC236}">
                <a16:creationId xmlns:a16="http://schemas.microsoft.com/office/drawing/2014/main" id="{D0C60786-356A-484E-B51A-CF33E4246F8E}"/>
              </a:ext>
            </a:extLst>
          </p:cNvPr>
          <p:cNvSpPr>
            <a:spLocks noGrp="1"/>
          </p:cNvSpPr>
          <p:nvPr>
            <p:ph idx="1"/>
          </p:nvPr>
        </p:nvSpPr>
        <p:spPr/>
        <p:txBody>
          <a:bodyPr/>
          <a:lstStyle/>
          <a:p>
            <a:r>
              <a:rPr lang="en-US"/>
              <a:t>Phân tích cú pháp thành phần (cú pháp cấu trúc cụm): </a:t>
            </a:r>
            <a:r>
              <a:rPr lang="en-US">
                <a:solidFill>
                  <a:srgbClr val="00B050"/>
                </a:solidFill>
              </a:rPr>
              <a:t>Constituency parsing = Phrase structure grammar</a:t>
            </a:r>
            <a:r>
              <a:rPr lang="en-US"/>
              <a:t> </a:t>
            </a:r>
          </a:p>
          <a:p>
            <a:r>
              <a:rPr lang="en-US"/>
              <a:t>Phân tích cú pháp phụ thuộc: </a:t>
            </a:r>
            <a:r>
              <a:rPr lang="en-US">
                <a:solidFill>
                  <a:srgbClr val="00B0F0"/>
                </a:solidFill>
              </a:rPr>
              <a:t>Dependency parsing</a:t>
            </a:r>
          </a:p>
        </p:txBody>
      </p:sp>
      <p:sp>
        <p:nvSpPr>
          <p:cNvPr id="4" name="Slide Number Placeholder 3">
            <a:extLst>
              <a:ext uri="{FF2B5EF4-FFF2-40B4-BE49-F238E27FC236}">
                <a16:creationId xmlns:a16="http://schemas.microsoft.com/office/drawing/2014/main" id="{7A0167ED-BED5-651D-1A21-8C171A1FF8D3}"/>
              </a:ext>
            </a:extLst>
          </p:cNvPr>
          <p:cNvSpPr>
            <a:spLocks noGrp="1"/>
          </p:cNvSpPr>
          <p:nvPr>
            <p:ph type="sldNum" sz="quarter" idx="12"/>
          </p:nvPr>
        </p:nvSpPr>
        <p:spPr/>
        <p:txBody>
          <a:bodyPr/>
          <a:lstStyle/>
          <a:p>
            <a:fld id="{EC7694C8-B31F-FD48-A73C-6354F5BCEDA2}" type="slidenum">
              <a:rPr lang="en-SG" smtClean="0"/>
              <a:t>6</a:t>
            </a:fld>
            <a:endParaRPr lang="en-SG"/>
          </a:p>
        </p:txBody>
      </p:sp>
    </p:spTree>
    <p:extLst>
      <p:ext uri="{BB962C8B-B14F-4D97-AF65-F5344CB8AC3E}">
        <p14:creationId xmlns:p14="http://schemas.microsoft.com/office/powerpoint/2010/main" val="406047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AAAC-9CB5-9043-951E-777C7CFD1018}"/>
              </a:ext>
            </a:extLst>
          </p:cNvPr>
          <p:cNvSpPr>
            <a:spLocks noGrp="1"/>
          </p:cNvSpPr>
          <p:nvPr>
            <p:ph type="title"/>
          </p:nvPr>
        </p:nvSpPr>
        <p:spPr/>
        <p:txBody>
          <a:bodyPr/>
          <a:lstStyle/>
          <a:p>
            <a:r>
              <a:rPr lang="en-US" b="1"/>
              <a:t>Phân tích thành phần (cấu trúc cụm)</a:t>
            </a:r>
            <a:br>
              <a:rPr lang="en-US" b="1"/>
            </a:br>
            <a:r>
              <a:rPr lang="en-US" b="1"/>
              <a:t>Constituency = grammar phrase structure</a:t>
            </a:r>
          </a:p>
        </p:txBody>
      </p:sp>
      <p:sp>
        <p:nvSpPr>
          <p:cNvPr id="3" name="Content Placeholder 2">
            <a:extLst>
              <a:ext uri="{FF2B5EF4-FFF2-40B4-BE49-F238E27FC236}">
                <a16:creationId xmlns:a16="http://schemas.microsoft.com/office/drawing/2014/main" id="{86D6B092-60C7-AF44-BE4D-4715EA1B3A58}"/>
              </a:ext>
            </a:extLst>
          </p:cNvPr>
          <p:cNvSpPr>
            <a:spLocks noGrp="1"/>
          </p:cNvSpPr>
          <p:nvPr>
            <p:ph idx="1"/>
          </p:nvPr>
        </p:nvSpPr>
        <p:spPr>
          <a:xfrm>
            <a:off x="838200" y="2517913"/>
            <a:ext cx="9551504" cy="3659050"/>
          </a:xfrm>
        </p:spPr>
        <p:txBody>
          <a:bodyPr/>
          <a:lstStyle/>
          <a:p>
            <a:r>
              <a:rPr lang="en-US" b="1"/>
              <a:t>Starting unit: words </a:t>
            </a:r>
            <a:endParaRPr lang="en-US">
              <a:effectLst/>
            </a:endParaRPr>
          </a:p>
          <a:p>
            <a:pPr marL="0" indent="0">
              <a:buNone/>
            </a:pPr>
            <a:r>
              <a:rPr lang="en-US"/>
              <a:t>	the, cat, cuddly, by, door </a:t>
            </a:r>
            <a:endParaRPr lang="en-US">
              <a:effectLst/>
            </a:endParaRPr>
          </a:p>
          <a:p>
            <a:r>
              <a:rPr lang="en-US" b="1"/>
              <a:t>Words combine into phrases </a:t>
            </a:r>
            <a:endParaRPr lang="en-US">
              <a:effectLst/>
            </a:endParaRPr>
          </a:p>
          <a:p>
            <a:pPr marL="0" indent="0">
              <a:buNone/>
            </a:pPr>
            <a:r>
              <a:rPr lang="en-US"/>
              <a:t>	the cuddly cat, by the door </a:t>
            </a:r>
            <a:endParaRPr lang="en-US">
              <a:effectLst/>
            </a:endParaRPr>
          </a:p>
          <a:p>
            <a:r>
              <a:rPr lang="en-US" b="1"/>
              <a:t>Phrases can combine into bigger phrases </a:t>
            </a:r>
            <a:endParaRPr lang="en-US">
              <a:effectLst/>
            </a:endParaRPr>
          </a:p>
          <a:p>
            <a:pPr lvl="1"/>
            <a:r>
              <a:rPr lang="en-US"/>
              <a:t>the cuddly cat by the door </a:t>
            </a:r>
            <a:endParaRPr lang="en-US">
              <a:effectLst/>
            </a:endParaRPr>
          </a:p>
          <a:p>
            <a:endParaRPr lang="en-US"/>
          </a:p>
        </p:txBody>
      </p:sp>
      <p:sp>
        <p:nvSpPr>
          <p:cNvPr id="4" name="Slide Number Placeholder 3">
            <a:extLst>
              <a:ext uri="{FF2B5EF4-FFF2-40B4-BE49-F238E27FC236}">
                <a16:creationId xmlns:a16="http://schemas.microsoft.com/office/drawing/2014/main" id="{5C81BE85-4399-CB4F-6215-B4D9A69D9332}"/>
              </a:ext>
            </a:extLst>
          </p:cNvPr>
          <p:cNvSpPr>
            <a:spLocks noGrp="1"/>
          </p:cNvSpPr>
          <p:nvPr>
            <p:ph type="sldNum" sz="quarter" idx="12"/>
          </p:nvPr>
        </p:nvSpPr>
        <p:spPr/>
        <p:txBody>
          <a:bodyPr/>
          <a:lstStyle/>
          <a:p>
            <a:fld id="{EC7694C8-B31F-FD48-A73C-6354F5BCEDA2}" type="slidenum">
              <a:rPr lang="en-SG" smtClean="0"/>
              <a:t>7</a:t>
            </a:fld>
            <a:endParaRPr lang="en-SG"/>
          </a:p>
        </p:txBody>
      </p:sp>
    </p:spTree>
    <p:extLst>
      <p:ext uri="{BB962C8B-B14F-4D97-AF65-F5344CB8AC3E}">
        <p14:creationId xmlns:p14="http://schemas.microsoft.com/office/powerpoint/2010/main" val="265740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AAAC-9CB5-9043-951E-777C7CFD1018}"/>
              </a:ext>
            </a:extLst>
          </p:cNvPr>
          <p:cNvSpPr>
            <a:spLocks noGrp="1"/>
          </p:cNvSpPr>
          <p:nvPr>
            <p:ph type="title"/>
          </p:nvPr>
        </p:nvSpPr>
        <p:spPr/>
        <p:txBody>
          <a:bodyPr/>
          <a:lstStyle/>
          <a:p>
            <a:r>
              <a:rPr lang="en-US" b="1"/>
              <a:t>Phân tích thành phần (cấu trúc cụm)</a:t>
            </a:r>
            <a:br>
              <a:rPr lang="en-US" b="1"/>
            </a:br>
            <a:r>
              <a:rPr lang="en-US" b="1"/>
              <a:t>Constituency = grammar phrase structure</a:t>
            </a:r>
          </a:p>
        </p:txBody>
      </p:sp>
      <p:pic>
        <p:nvPicPr>
          <p:cNvPr id="6" name="Picture 5">
            <a:extLst>
              <a:ext uri="{FF2B5EF4-FFF2-40B4-BE49-F238E27FC236}">
                <a16:creationId xmlns:a16="http://schemas.microsoft.com/office/drawing/2014/main" id="{ACEC29D3-04FC-F54B-8228-8DAC1999E80D}"/>
              </a:ext>
            </a:extLst>
          </p:cNvPr>
          <p:cNvPicPr>
            <a:picLocks noChangeAspect="1"/>
          </p:cNvPicPr>
          <p:nvPr/>
        </p:nvPicPr>
        <p:blipFill>
          <a:blip r:embed="rId2"/>
          <a:stretch>
            <a:fillRect/>
          </a:stretch>
        </p:blipFill>
        <p:spPr>
          <a:xfrm>
            <a:off x="1818584" y="2067339"/>
            <a:ext cx="8554831" cy="4538870"/>
          </a:xfrm>
          <a:prstGeom prst="rect">
            <a:avLst/>
          </a:prstGeom>
        </p:spPr>
      </p:pic>
      <p:sp>
        <p:nvSpPr>
          <p:cNvPr id="3" name="Slide Number Placeholder 2">
            <a:extLst>
              <a:ext uri="{FF2B5EF4-FFF2-40B4-BE49-F238E27FC236}">
                <a16:creationId xmlns:a16="http://schemas.microsoft.com/office/drawing/2014/main" id="{851716CC-D87C-4207-5E2C-18AAFDDA9B83}"/>
              </a:ext>
            </a:extLst>
          </p:cNvPr>
          <p:cNvSpPr>
            <a:spLocks noGrp="1"/>
          </p:cNvSpPr>
          <p:nvPr>
            <p:ph type="sldNum" sz="quarter" idx="12"/>
          </p:nvPr>
        </p:nvSpPr>
        <p:spPr/>
        <p:txBody>
          <a:bodyPr/>
          <a:lstStyle/>
          <a:p>
            <a:fld id="{EC7694C8-B31F-FD48-A73C-6354F5BCEDA2}" type="slidenum">
              <a:rPr lang="en-SG" smtClean="0"/>
              <a:t>8</a:t>
            </a:fld>
            <a:endParaRPr lang="en-SG"/>
          </a:p>
        </p:txBody>
      </p:sp>
    </p:spTree>
    <p:extLst>
      <p:ext uri="{BB962C8B-B14F-4D97-AF65-F5344CB8AC3E}">
        <p14:creationId xmlns:p14="http://schemas.microsoft.com/office/powerpoint/2010/main" val="381441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8B8A-8A6F-2D46-B53F-CBADF8117A53}"/>
              </a:ext>
            </a:extLst>
          </p:cNvPr>
          <p:cNvSpPr>
            <a:spLocks noGrp="1"/>
          </p:cNvSpPr>
          <p:nvPr>
            <p:ph type="title"/>
          </p:nvPr>
        </p:nvSpPr>
        <p:spPr/>
        <p:txBody>
          <a:bodyPr>
            <a:normAutofit fontScale="90000"/>
          </a:bodyPr>
          <a:lstStyle/>
          <a:p>
            <a:r>
              <a:rPr lang="en-US" b="1"/>
              <a:t>Cú pháp phụ thuộc và cấu trúc phụ thuộc (dependency grammar and dependency structure)</a:t>
            </a:r>
          </a:p>
        </p:txBody>
      </p:sp>
      <p:sp>
        <p:nvSpPr>
          <p:cNvPr id="3" name="Content Placeholder 2">
            <a:extLst>
              <a:ext uri="{FF2B5EF4-FFF2-40B4-BE49-F238E27FC236}">
                <a16:creationId xmlns:a16="http://schemas.microsoft.com/office/drawing/2014/main" id="{F68F4081-8A5F-764C-B4A3-72CA47622A01}"/>
              </a:ext>
            </a:extLst>
          </p:cNvPr>
          <p:cNvSpPr>
            <a:spLocks noGrp="1"/>
          </p:cNvSpPr>
          <p:nvPr>
            <p:ph idx="1"/>
          </p:nvPr>
        </p:nvSpPr>
        <p:spPr>
          <a:xfrm>
            <a:off x="838200" y="1825625"/>
            <a:ext cx="10515600" cy="1325563"/>
          </a:xfrm>
        </p:spPr>
        <p:txBody>
          <a:bodyPr>
            <a:normAutofit/>
          </a:bodyPr>
          <a:lstStyle/>
          <a:p>
            <a:r>
              <a:rPr lang="en-US">
                <a:latin typeface="Times New Roman" panose="02020603050405020304" pitchFamily="18" charset="0"/>
                <a:cs typeface="Times New Roman" panose="02020603050405020304" pitchFamily="18" charset="0"/>
              </a:rPr>
              <a:t>Dependency syntax postulates that syntactic structure consists of relations between lexical items, normally binary asymmetric relations (“arrows”) called dependencies </a:t>
            </a:r>
            <a:endParaRPr lang="en-US">
              <a:effectLst/>
              <a:latin typeface="Times New Roman" panose="02020603050405020304" pitchFamily="18" charset="0"/>
              <a:cs typeface="Times New Roman" panose="02020603050405020304" pitchFamily="18" charset="0"/>
            </a:endParaRPr>
          </a:p>
          <a:p>
            <a:endParaRPr lang="en-US"/>
          </a:p>
        </p:txBody>
      </p:sp>
      <p:pic>
        <p:nvPicPr>
          <p:cNvPr id="5" name="Picture 4">
            <a:extLst>
              <a:ext uri="{FF2B5EF4-FFF2-40B4-BE49-F238E27FC236}">
                <a16:creationId xmlns:a16="http://schemas.microsoft.com/office/drawing/2014/main" id="{AF8FDDF0-215D-DE46-B950-FD0011D0F816}"/>
              </a:ext>
            </a:extLst>
          </p:cNvPr>
          <p:cNvPicPr>
            <a:picLocks noChangeAspect="1"/>
          </p:cNvPicPr>
          <p:nvPr/>
        </p:nvPicPr>
        <p:blipFill>
          <a:blip r:embed="rId2"/>
          <a:stretch>
            <a:fillRect/>
          </a:stretch>
        </p:blipFill>
        <p:spPr>
          <a:xfrm>
            <a:off x="5897216" y="3151188"/>
            <a:ext cx="5559011" cy="3279238"/>
          </a:xfrm>
          <a:prstGeom prst="rect">
            <a:avLst/>
          </a:prstGeom>
        </p:spPr>
      </p:pic>
      <p:sp>
        <p:nvSpPr>
          <p:cNvPr id="6" name="Rectangle 5">
            <a:extLst>
              <a:ext uri="{FF2B5EF4-FFF2-40B4-BE49-F238E27FC236}">
                <a16:creationId xmlns:a16="http://schemas.microsoft.com/office/drawing/2014/main" id="{7C7D674F-794E-9C40-BA02-43401D2D302B}"/>
              </a:ext>
            </a:extLst>
          </p:cNvPr>
          <p:cNvSpPr/>
          <p:nvPr/>
        </p:nvSpPr>
        <p:spPr>
          <a:xfrm>
            <a:off x="735773" y="3706813"/>
            <a:ext cx="3783218" cy="1938992"/>
          </a:xfrm>
          <a:prstGeom prst="rect">
            <a:avLst/>
          </a:prstGeom>
        </p:spPr>
        <p:txBody>
          <a:bodyPr wrap="square">
            <a:spAutoFit/>
          </a:bodyPr>
          <a:lstStyle/>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arrows are commonly </a:t>
            </a:r>
            <a:r>
              <a:rPr lang="en-US" sz="2400">
                <a:solidFill>
                  <a:srgbClr val="BA56BC"/>
                </a:solidFill>
                <a:latin typeface="Times New Roman" panose="02020603050405020304" pitchFamily="18" charset="0"/>
                <a:cs typeface="Times New Roman" panose="02020603050405020304" pitchFamily="18" charset="0"/>
              </a:rPr>
              <a:t>typed </a:t>
            </a:r>
            <a:r>
              <a:rPr lang="en-US" sz="2400">
                <a:latin typeface="Times New Roman" panose="02020603050405020304" pitchFamily="18" charset="0"/>
                <a:cs typeface="Times New Roman" panose="02020603050405020304" pitchFamily="18" charset="0"/>
              </a:rPr>
              <a:t>with the name of </a:t>
            </a:r>
            <a:r>
              <a:rPr lang="en-US" sz="2000">
                <a:solidFill>
                  <a:srgbClr val="3333CC"/>
                </a:solidFill>
                <a:effectLst/>
                <a:latin typeface="Times New Roman" panose="02020603050405020304" pitchFamily="18" charset="0"/>
                <a:cs typeface="Times New Roman" panose="02020603050405020304" pitchFamily="18" charset="0"/>
              </a:rPr>
              <a:t>ports </a:t>
            </a:r>
            <a:r>
              <a:rPr lang="en-US" sz="2400">
                <a:latin typeface="Times New Roman" panose="02020603050405020304" pitchFamily="18" charset="0"/>
                <a:cs typeface="Times New Roman" panose="02020603050405020304" pitchFamily="18" charset="0"/>
              </a:rPr>
              <a:t>grammatical relations (subject, prepositional object, apposition, etc.) </a:t>
            </a:r>
            <a:endParaRPr lang="en-US" sz="240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B7E936-82EA-9EC4-B409-0A3A4F373ED2}"/>
              </a:ext>
            </a:extLst>
          </p:cNvPr>
          <p:cNvSpPr>
            <a:spLocks noGrp="1"/>
          </p:cNvSpPr>
          <p:nvPr>
            <p:ph type="sldNum" sz="quarter" idx="12"/>
          </p:nvPr>
        </p:nvSpPr>
        <p:spPr/>
        <p:txBody>
          <a:bodyPr/>
          <a:lstStyle/>
          <a:p>
            <a:fld id="{EC7694C8-B31F-FD48-A73C-6354F5BCEDA2}" type="slidenum">
              <a:rPr lang="en-SG" smtClean="0"/>
              <a:t>9</a:t>
            </a:fld>
            <a:endParaRPr lang="en-SG"/>
          </a:p>
        </p:txBody>
      </p:sp>
    </p:spTree>
    <p:extLst>
      <p:ext uri="{BB962C8B-B14F-4D97-AF65-F5344CB8AC3E}">
        <p14:creationId xmlns:p14="http://schemas.microsoft.com/office/powerpoint/2010/main" val="3131634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6450D539287A42AC5F8210992BBCBC" ma:contentTypeVersion="4" ma:contentTypeDescription="Create a new document." ma:contentTypeScope="" ma:versionID="1a9b3f00b644ff566c0aa40627e7dc42">
  <xsd:schema xmlns:xsd="http://www.w3.org/2001/XMLSchema" xmlns:xs="http://www.w3.org/2001/XMLSchema" xmlns:p="http://schemas.microsoft.com/office/2006/metadata/properties" xmlns:ns2="c96b1178-4f2e-471e-b3b1-e2f1bd1f659a" targetNamespace="http://schemas.microsoft.com/office/2006/metadata/properties" ma:root="true" ma:fieldsID="3c8a3493bd10142dbaa9703803d91470" ns2:_="">
    <xsd:import namespace="c96b1178-4f2e-471e-b3b1-e2f1bd1f659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6b1178-4f2e-471e-b3b1-e2f1bd1f65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F3F34F-247F-4964-8CAA-929685700357}">
  <ds:schemaRefs>
    <ds:schemaRef ds:uri="http://schemas.microsoft.com/sharepoint/v3/contenttype/forms"/>
  </ds:schemaRefs>
</ds:datastoreItem>
</file>

<file path=customXml/itemProps2.xml><?xml version="1.0" encoding="utf-8"?>
<ds:datastoreItem xmlns:ds="http://schemas.openxmlformats.org/officeDocument/2006/customXml" ds:itemID="{69B615EB-2746-4D6C-B4C3-A5EEC5007C6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6EA0E04-7BFD-4FFC-9ED1-257F1149BB2C}"/>
</file>

<file path=docProps/app.xml><?xml version="1.0" encoding="utf-8"?>
<Properties xmlns="http://schemas.openxmlformats.org/officeDocument/2006/extended-properties" xmlns:vt="http://schemas.openxmlformats.org/officeDocument/2006/docPropsVTypes">
  <Template>{E2FC311D-114D-354C-92FA-170D62575B2C}tf10001119</Template>
  <TotalTime>1461</TotalTime>
  <Words>1551</Words>
  <Application>Microsoft Office PowerPoint</Application>
  <PresentationFormat>Widescreen</PresentationFormat>
  <Paragraphs>244</Paragraphs>
  <Slides>43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Calibri Light</vt:lpstr>
      <vt:lpstr>Helvetica</vt:lpstr>
      <vt:lpstr>Times</vt:lpstr>
      <vt:lpstr>Times New Roman</vt:lpstr>
      <vt:lpstr>Office Theme</vt:lpstr>
      <vt:lpstr>Bài 5: Phân tích cú pháp (Parsing)</vt:lpstr>
      <vt:lpstr>About the lecturer</vt:lpstr>
      <vt:lpstr>Nội dung</vt:lpstr>
      <vt:lpstr>Luyện tập và ứng dụng </vt:lpstr>
      <vt:lpstr>Phân tích cú pháp là gì?</vt:lpstr>
      <vt:lpstr>Hai tiếp cận trong phân tích cú pháp</vt:lpstr>
      <vt:lpstr>Phân tích thành phần (cấu trúc cụm) Constituency = grammar phrase structure</vt:lpstr>
      <vt:lpstr>Phân tích thành phần (cấu trúc cụm) Constituency = grammar phrase structure</vt:lpstr>
      <vt:lpstr>Cú pháp phụ thuộc và cấu trúc phụ thuộc (dependency grammar and dependency structure)</vt:lpstr>
      <vt:lpstr>Ý nghĩa và ứng dụng của PTCP</vt:lpstr>
      <vt:lpstr>Thách thức trong phân tích cú pháp (Challenge in parsing)</vt:lpstr>
      <vt:lpstr>Thách thức trong phân tích cú pháp (Challenge in parsing)</vt:lpstr>
      <vt:lpstr>PowerPoint Presentation</vt:lpstr>
      <vt:lpstr>CFG and Constituency Parsing</vt:lpstr>
      <vt:lpstr>A Phrase Structure Grammar</vt:lpstr>
      <vt:lpstr>Phân tích cú pháp</vt:lpstr>
      <vt:lpstr>Phrase structure grammars  = context-free grammars (CFGs)</vt:lpstr>
      <vt:lpstr>Phân tích cú pháp</vt:lpstr>
      <vt:lpstr>Các tiếp cận phân tích cú pháp</vt:lpstr>
      <vt:lpstr>Thuật toán CYK và văn phạm chuẩn Chomsky (Chomsky Normal Form)</vt:lpstr>
      <vt:lpstr>CKY chart parsing algorithm </vt:lpstr>
      <vt:lpstr>Ví dụ</vt:lpstr>
      <vt:lpstr>Bài tập 1</vt:lpstr>
      <vt:lpstr>Đáp án</vt:lpstr>
      <vt:lpstr>Thuật toán CYK</vt:lpstr>
      <vt:lpstr>PowerPoint Presentation</vt:lpstr>
      <vt:lpstr>Grammars are ambiguous </vt:lpstr>
      <vt:lpstr>Probabilistic Context-Free Grammars </vt:lpstr>
      <vt:lpstr>Computing P(τ) with a PCFG </vt:lpstr>
      <vt:lpstr>Ví dụ</vt:lpstr>
      <vt:lpstr>Bài tập</vt:lpstr>
      <vt:lpstr>Weaknesses of PCFGs </vt:lpstr>
      <vt:lpstr>PowerPoint Presentation</vt:lpstr>
      <vt:lpstr>PowerPoint Presentation</vt:lpstr>
      <vt:lpstr>PowerPoint Presentation</vt:lpstr>
      <vt:lpstr>Solution: Head-Driven Phrase Structure Grammar </vt:lpstr>
      <vt:lpstr>Head-Driven Phrase Structure Grammar </vt:lpstr>
      <vt:lpstr>Adding Headwords to Trees </vt:lpstr>
      <vt:lpstr>Lexicalized PCFGs</vt:lpstr>
      <vt:lpstr>Example</vt:lpstr>
      <vt:lpstr>Parameter Estimation in Lexicalized PCFGs</vt:lpstr>
      <vt:lpstr>Parameter Estimation in Lexicalized PCFGs</vt:lpstr>
      <vt:lpstr>Penn Treebank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cú pháp (Parsing)</dc:title>
  <dc:creator>Microsoft Office User</dc:creator>
  <cp:lastModifiedBy>Nguyen Kiem Hieu</cp:lastModifiedBy>
  <cp:revision>61</cp:revision>
  <dcterms:created xsi:type="dcterms:W3CDTF">2020-09-20T03:08:28Z</dcterms:created>
  <dcterms:modified xsi:type="dcterms:W3CDTF">2023-10-01T03:49:34Z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0x010100DF6450D539287A42AC5F8210992BBCBC</vt:lpwstr>
  </property>
  <property fmtid="{D5CDD505-2E9C-101B-9397-08002B2CF9AE}" pid="3" name="Order">
    <vt:lpwstr>20300.0000000000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